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5" r:id="rId4"/>
    <p:sldId id="257" r:id="rId5"/>
    <p:sldId id="263" r:id="rId6"/>
    <p:sldId id="264" r:id="rId7"/>
    <p:sldId id="258" r:id="rId8"/>
    <p:sldId id="271" r:id="rId9"/>
    <p:sldId id="262" r:id="rId10"/>
    <p:sldId id="261" r:id="rId11"/>
    <p:sldId id="260" r:id="rId12"/>
    <p:sldId id="259" r:id="rId13"/>
    <p:sldId id="268" r:id="rId14"/>
    <p:sldId id="267" r:id="rId15"/>
    <p:sldId id="270" r:id="rId16"/>
    <p:sldId id="272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3E8"/>
    <a:srgbClr val="DFA021"/>
    <a:srgbClr val="E8CA18"/>
    <a:srgbClr val="A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4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8A2A583B-7378-4E95-81EC-5F465D6714E4}" type="datetimeFigureOut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HK" noProof="0" smtClean="0"/>
              <a:t>Textmasterformat bearbeiten</a:t>
            </a:r>
          </a:p>
          <a:p>
            <a:pPr lvl="1"/>
            <a:r>
              <a:rPr lang="de-DE" altLang="zh-HK" noProof="0" smtClean="0"/>
              <a:t>Zweite Ebene</a:t>
            </a:r>
          </a:p>
          <a:p>
            <a:pPr lvl="2"/>
            <a:r>
              <a:rPr lang="de-DE" altLang="zh-HK" noProof="0" smtClean="0"/>
              <a:t>Dritte Ebene</a:t>
            </a:r>
          </a:p>
          <a:p>
            <a:pPr lvl="3"/>
            <a:r>
              <a:rPr lang="de-DE" altLang="zh-HK" noProof="0" smtClean="0"/>
              <a:t>Vierte Ebene</a:t>
            </a:r>
          </a:p>
          <a:p>
            <a:pPr lvl="4"/>
            <a:r>
              <a:rPr lang="de-DE" altLang="zh-HK" noProof="0" smtClean="0"/>
              <a:t>Fünfte Ebene</a:t>
            </a:r>
            <a:endParaRPr lang="en-US" altLang="zh-HK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FB07A183-E43B-4758-B0FC-9D2B1AB01CC2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066861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A183-E43B-4758-B0FC-9D2B1AB01CC2}" type="slidenum">
              <a:rPr lang="en-US" altLang="zh-HK" smtClean="0"/>
              <a:pPr>
                <a:defRPr/>
              </a:pPr>
              <a:t>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2790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A183-E43B-4758-B0FC-9D2B1AB01CC2}" type="slidenum">
              <a:rPr lang="en-US" altLang="zh-HK" smtClean="0"/>
              <a:pPr>
                <a:defRPr/>
              </a:pPr>
              <a:t>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8020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A183-E43B-4758-B0FC-9D2B1AB01CC2}" type="slidenum">
              <a:rPr lang="en-US" altLang="zh-HK" smtClean="0"/>
              <a:pPr>
                <a:defRPr/>
              </a:pPr>
              <a:t>8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802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A183-E43B-4758-B0FC-9D2B1AB01CC2}" type="slidenum">
              <a:rPr lang="en-US" altLang="zh-HK" smtClean="0"/>
              <a:pPr>
                <a:defRPr/>
              </a:pPr>
              <a:t>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08855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A183-E43B-4758-B0FC-9D2B1AB01CC2}" type="slidenum">
              <a:rPr lang="en-US" altLang="zh-HK" smtClean="0"/>
              <a:pPr>
                <a:defRPr/>
              </a:pPr>
              <a:t>10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57551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A183-E43B-4758-B0FC-9D2B1AB01CC2}" type="slidenum">
              <a:rPr lang="en-US" altLang="zh-HK" smtClean="0"/>
              <a:pPr>
                <a:defRPr/>
              </a:pPr>
              <a:t>11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46604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A183-E43B-4758-B0FC-9D2B1AB01CC2}" type="slidenum">
              <a:rPr lang="en-US" altLang="zh-HK" smtClean="0"/>
              <a:pPr>
                <a:defRPr/>
              </a:pPr>
              <a:t>12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956083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7A183-E43B-4758-B0FC-9D2B1AB01CC2}" type="slidenum">
              <a:rPr lang="en-US" altLang="zh-HK" smtClean="0"/>
              <a:pPr>
                <a:defRPr/>
              </a:pPr>
              <a:t>14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7153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ED7B-F695-405A-A6E3-0596D9212323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EC0B-3C74-4C7C-9E32-67AC3CD57D70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6007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4294-C264-49A8-BC5F-D32FF800980B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C5D7-AC63-4624-85FA-BBB15EA90993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8458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F6CF-3878-4092-AB1E-1BDA040CD168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A5AC-9B52-4E01-9432-B01350F82B9A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2481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6DF7-2A53-4B1F-9A58-F739AFE6DD1F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BF7B-2E42-46F7-8D7A-3F38098D994A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66995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8013-5DA7-4C81-97EE-8DA2F2ABCD22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4C91-E8E9-417C-A598-6BADB9A20C15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3925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58C4-067F-408E-985F-50E523BF6C7B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5EF8-14D4-4605-943D-BF4A57F02BEC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39570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09BB-D5D7-4C5F-B639-B578A4788C6C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6D17D-4E75-4A6A-A7D1-950384B2F708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364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1FC6-3AF8-49CE-AFF3-089B3DA18A10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11F2-A4A8-455E-BFDE-1E8D00752390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08895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C092-BB58-42BA-9A4C-8FBF7A426C21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D8B4-C5D3-48A0-9838-FB84C30AA8A7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7190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9C47-EB8E-43F1-B5D2-6809B2CA98E2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96766-55D0-4D1C-9666-76A503D8ABD5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17880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EF8F-96FD-4CAA-871F-9CCBA3F486C0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078D-0F7D-402C-9515-02E6453597CE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1775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HK" smtClean="0"/>
              <a:t>Titelmasterformat durch Klicken bearbeiten</a:t>
            </a:r>
            <a:endParaRPr lang="en-US" altLang="zh-HK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HK" smtClean="0"/>
              <a:t>Textmasterformat bearbeiten</a:t>
            </a:r>
          </a:p>
          <a:p>
            <a:pPr lvl="1"/>
            <a:r>
              <a:rPr lang="de-DE" altLang="zh-HK" smtClean="0"/>
              <a:t>Zweite Ebene</a:t>
            </a:r>
          </a:p>
          <a:p>
            <a:pPr lvl="2"/>
            <a:r>
              <a:rPr lang="de-DE" altLang="zh-HK" smtClean="0"/>
              <a:t>Dritte Ebene</a:t>
            </a:r>
          </a:p>
          <a:p>
            <a:pPr lvl="3"/>
            <a:r>
              <a:rPr lang="de-DE" altLang="zh-HK" smtClean="0"/>
              <a:t>Vierte Ebene</a:t>
            </a:r>
          </a:p>
          <a:p>
            <a:pPr lvl="4"/>
            <a:r>
              <a:rPr lang="de-DE" altLang="zh-HK" smtClean="0"/>
              <a:t>Fünfte Ebene</a:t>
            </a:r>
            <a:endParaRPr lang="en-US" altLang="zh-HK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98A1E9-55A5-45B5-9976-EABBCFB96942}" type="datetime1">
              <a:rPr lang="en-US" altLang="zh-HK"/>
              <a:pPr>
                <a:defRPr/>
              </a:pPr>
              <a:t>7/20/2017</a:t>
            </a:fld>
            <a:endParaRPr lang="en-US" altLang="zh-HK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195BCB-95E6-48F0-B037-C72463DE2D2A}" type="slidenum">
              <a:rPr lang="en-US" altLang="zh-HK"/>
              <a:pPr>
                <a:defRPr/>
              </a:pPr>
              <a:t>‹N›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4"/>
          <p:cNvSpPr>
            <a:spLocks noGrp="1"/>
          </p:cNvSpPr>
          <p:nvPr>
            <p:ph type="ctrTitle"/>
          </p:nvPr>
        </p:nvSpPr>
        <p:spPr>
          <a:xfrm>
            <a:off x="0" y="0"/>
            <a:ext cx="9159875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HK" sz="4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altLang="zh-HK" sz="4800" dirty="0" smtClean="0">
                <a:latin typeface="Tahoma" pitchFamily="34" charset="0"/>
                <a:cs typeface="Tahoma" pitchFamily="34" charset="0"/>
              </a:rPr>
            </a:br>
            <a:r>
              <a:rPr lang="en-US" altLang="zh-H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DYNAMAP </a:t>
            </a:r>
            <a:r>
              <a:rPr lang="en-US" altLang="zh-HK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US" altLang="zh-H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roject: </a:t>
            </a:r>
            <a:br>
              <a:rPr lang="en-US" altLang="zh-H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altLang="zh-H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Procedure for Noise Mapping Updating in Urban Area</a:t>
            </a:r>
            <a:r>
              <a:rPr lang="en-US" altLang="zh-HK" sz="4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altLang="zh-HK" sz="4800" dirty="0" smtClean="0">
                <a:latin typeface="Tahoma" pitchFamily="34" charset="0"/>
                <a:cs typeface="Tahoma" pitchFamily="34" charset="0"/>
              </a:rPr>
            </a:br>
            <a:endParaRPr lang="en-GB" altLang="zh-HK" sz="4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0" y="2852738"/>
            <a:ext cx="9159875" cy="1296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G. </a:t>
            </a:r>
            <a:r>
              <a:rPr lang="en-GB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Zambon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A. 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Bisceglie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 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Benocci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 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Smiraglia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H.E. Roman</a:t>
            </a:r>
          </a:p>
          <a:p>
            <a:pPr>
              <a:defRPr/>
            </a:pPr>
            <a:r>
              <a:rPr lang="it-IT" sz="2000" i="1" dirty="0" smtClean="0"/>
              <a:t>Dipartimento </a:t>
            </a:r>
            <a:r>
              <a:rPr lang="it-IT" sz="2000" i="1" dirty="0"/>
              <a:t>di Scienze dell’Ambiente e del Territorio e di Scienze della Terra,</a:t>
            </a:r>
          </a:p>
          <a:p>
            <a:pPr>
              <a:defRPr/>
            </a:pPr>
            <a:r>
              <a:rPr lang="it-IT" sz="2000" i="1" dirty="0"/>
              <a:t>Università di Milano-Bicocca, Piazza della Scienza 1, 20126 Milano, </a:t>
            </a:r>
            <a:r>
              <a:rPr lang="it-IT" sz="2000" i="1" dirty="0" err="1" smtClean="0"/>
              <a:t>Italy</a:t>
            </a:r>
            <a:endParaRPr lang="it-IT" sz="2000" i="1" dirty="0"/>
          </a:p>
        </p:txBody>
      </p:sp>
      <p:grpSp>
        <p:nvGrpSpPr>
          <p:cNvPr id="2052" name="群組 11"/>
          <p:cNvGrpSpPr>
            <a:grpSpLocks/>
          </p:cNvGrpSpPr>
          <p:nvPr/>
        </p:nvGrpSpPr>
        <p:grpSpPr bwMode="auto">
          <a:xfrm>
            <a:off x="536575" y="4797425"/>
            <a:ext cx="8623300" cy="1262063"/>
            <a:chOff x="701570" y="404664"/>
            <a:chExt cx="8622958" cy="1261884"/>
          </a:xfrm>
        </p:grpSpPr>
        <p:pic>
          <p:nvPicPr>
            <p:cNvPr id="2056" name="Picture 2" descr="P:\InterNoise2017 (27-29 Aug)\Logo\IN2017_letterhead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70" y="408780"/>
              <a:ext cx="1548172" cy="123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476239" y="404664"/>
              <a:ext cx="7848289" cy="1261884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kumimoji="0" lang="en-US" altLang="zh-HK" sz="2400" b="1" smtClean="0">
                  <a:solidFill>
                    <a:srgbClr val="40404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tserrat"/>
                </a:rPr>
                <a:t>INTER-NOISE 2017</a:t>
              </a:r>
              <a:endParaRPr kumimoji="0" lang="en-US" altLang="zh-HK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  <a:p>
              <a:pPr algn="ctr">
                <a:defRPr/>
              </a:pPr>
              <a:r>
                <a:rPr kumimoji="0" lang="en-US" altLang="zh-HK" sz="1400" smtClean="0">
                  <a:solidFill>
                    <a:srgbClr val="404040"/>
                  </a:solidFill>
                  <a:latin typeface="Montserrat"/>
                </a:rPr>
                <a:t>46TH INTERNATIONAL CONGRESS AND EXPOSITION</a:t>
              </a:r>
            </a:p>
            <a:p>
              <a:pPr algn="ctr">
                <a:defRPr/>
              </a:pPr>
              <a:r>
                <a:rPr kumimoji="0" lang="en-US" altLang="zh-HK" sz="1400" smtClean="0">
                  <a:solidFill>
                    <a:srgbClr val="404040"/>
                  </a:solidFill>
                  <a:latin typeface="Montserrat"/>
                </a:rPr>
                <a:t>ON NOISE CONTROL ENGINEERING</a:t>
              </a:r>
              <a:endParaRPr kumimoji="0" lang="en-US" altLang="zh-HK" sz="1400" b="1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kumimoji="0" lang="en-US" altLang="zh-HK" sz="1200" b="1" smtClean="0">
                  <a:solidFill>
                    <a:srgbClr val="404040"/>
                  </a:solidFill>
                  <a:latin typeface="Montserrat"/>
                </a:rPr>
                <a:t>HONG KONG</a:t>
              </a:r>
            </a:p>
            <a:p>
              <a:pPr algn="ctr">
                <a:defRPr/>
              </a:pPr>
              <a:r>
                <a:rPr kumimoji="0" lang="en-US" altLang="zh-HK" sz="1200" b="1" smtClean="0">
                  <a:solidFill>
                    <a:srgbClr val="404040"/>
                  </a:solidFill>
                  <a:latin typeface="Montserrat"/>
                </a:rPr>
                <a:t>27 - 30 AUGUST, 2017</a:t>
              </a:r>
            </a:p>
          </p:txBody>
        </p:sp>
      </p:grpSp>
      <p:grpSp>
        <p:nvGrpSpPr>
          <p:cNvPr id="2053" name="群組 20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22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Julia\Desktop\blau saftiger.png"/>
            <p:cNvPicPr>
              <a:picLocks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1"/>
              <p:cNvSpPr txBox="1"/>
              <p:nvPr/>
            </p:nvSpPr>
            <p:spPr>
              <a:xfrm>
                <a:off x="62190" y="1556792"/>
                <a:ext cx="9081811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300" b="1" dirty="0" smtClean="0"/>
                  <a:t>7.2  </a:t>
                </a:r>
                <a:r>
                  <a:rPr lang="it-IT" sz="2300" b="1" dirty="0" err="1" smtClean="0"/>
                  <a:t>Starting</a:t>
                </a:r>
                <a:r>
                  <a:rPr lang="it-IT" sz="2300" b="1" dirty="0" smtClean="0"/>
                  <a:t> </a:t>
                </a:r>
                <a:r>
                  <a:rPr lang="it-IT" sz="2300" b="1" dirty="0" err="1" smtClean="0"/>
                  <a:t>Operation</a:t>
                </a:r>
                <a:r>
                  <a:rPr lang="it-IT" sz="2300" b="1" dirty="0" smtClean="0"/>
                  <a:t> of </a:t>
                </a:r>
                <a:r>
                  <a:rPr lang="it-IT" sz="2300" b="1" dirty="0" err="1" smtClean="0"/>
                  <a:t>Dynamap</a:t>
                </a:r>
                <a:r>
                  <a:rPr lang="it-IT" sz="2300" b="1" dirty="0" smtClean="0"/>
                  <a:t> from 4 </a:t>
                </a:r>
                <a:r>
                  <a:rPr lang="it-IT" sz="2300" b="1" dirty="0" err="1" smtClean="0"/>
                  <a:t>stations</a:t>
                </a:r>
                <a:r>
                  <a:rPr lang="it-IT" sz="2300" b="1" dirty="0" smtClean="0"/>
                  <a:t> in </a:t>
                </a:r>
                <a:r>
                  <a:rPr lang="it-IT" sz="2300" b="1" dirty="0" err="1" smtClean="0"/>
                  <a:t>each</a:t>
                </a:r>
                <a:r>
                  <a:rPr lang="it-IT" sz="2300" b="1" dirty="0" smtClean="0"/>
                  <a:t> </a:t>
                </a:r>
                <a:r>
                  <a:rPr lang="it-IT" sz="2300" b="1" dirty="0" err="1" smtClean="0"/>
                  <a:t>group</a:t>
                </a:r>
                <a:r>
                  <a:rPr lang="it-IT" sz="2300" b="1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3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300" b="1" i="1"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2300" b="1" i="1">
                            <a:latin typeface="Cambria Math"/>
                          </a:rPr>
                          <m:t>𝒈</m:t>
                        </m:r>
                        <m:r>
                          <a:rPr lang="en-US" sz="2300" b="1">
                            <a:latin typeface="Cambria Math"/>
                          </a:rPr>
                          <m:t>,</m:t>
                        </m:r>
                        <m:r>
                          <a:rPr lang="en-US" sz="2300" b="1" i="1">
                            <a:latin typeface="Cambria Math"/>
                          </a:rPr>
                          <m:t>𝒋</m:t>
                        </m:r>
                      </m:sub>
                      <m:sup>
                        <m:r>
                          <a:rPr lang="en-US" sz="2300" b="1" i="1">
                            <a:latin typeface="Cambria Math"/>
                          </a:rPr>
                          <m:t>𝝉</m:t>
                        </m:r>
                      </m:sup>
                    </m:sSubSup>
                    <m:r>
                      <a:rPr lang="en-US" sz="2300" b="1">
                        <a:latin typeface="Cambria Math"/>
                      </a:rPr>
                      <m:t>(</m:t>
                    </m:r>
                    <m:r>
                      <a:rPr lang="en-US" sz="2300" b="1" i="1">
                        <a:latin typeface="Cambria Math"/>
                      </a:rPr>
                      <m:t>𝒕</m:t>
                    </m:r>
                    <m:r>
                      <a:rPr lang="en-US" sz="2300" b="1">
                        <a:latin typeface="Cambria Math"/>
                      </a:rPr>
                      <m:t>)</m:t>
                    </m:r>
                  </m:oMath>
                </a14:m>
                <a:r>
                  <a:rPr lang="it-IT" sz="2300" b="1" dirty="0" smtClean="0"/>
                  <a:t>  </a:t>
                </a:r>
                <a:endParaRPr lang="it-IT" sz="2300" b="1" dirty="0"/>
              </a:p>
            </p:txBody>
          </p:sp>
        </mc:Choice>
        <mc:Fallback>
          <p:sp>
            <p:nvSpPr>
              <p:cNvPr id="6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0" y="1556792"/>
                <a:ext cx="9081811" cy="491288"/>
              </a:xfrm>
              <a:prstGeom prst="rect">
                <a:avLst/>
              </a:prstGeom>
              <a:blipFill rotWithShape="1">
                <a:blip r:embed="rId6"/>
                <a:stretch>
                  <a:fillRect l="-940" t="-7407" r="-268" b="-185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1691676" y="4149080"/>
                <a:ext cx="5184580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4000" dirty="0" smtClean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4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sz="4000" i="1">
                            <a:latin typeface="Cambria Math"/>
                          </a:rPr>
                          <m:t>𝜏</m:t>
                        </m:r>
                      </m:sup>
                    </m:sSubSup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𝑡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it-IT" sz="4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/>
                          </a:rPr>
                          <m:t>𝛴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𝑗</m:t>
                        </m:r>
                        <m:r>
                          <a:rPr lang="en-US" sz="4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sup>
                    </m:sSubSup>
                    <m:sSubSup>
                      <m:sSubSupPr>
                        <m:ctrlPr>
                          <a:rPr lang="it-IT" sz="4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𝑔</m:t>
                        </m:r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r>
                          <a:rPr lang="en-US" sz="4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4000" i="1">
                            <a:latin typeface="Cambria Math"/>
                          </a:rPr>
                          <m:t>𝜏</m:t>
                        </m:r>
                      </m:sup>
                    </m:sSubSup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𝑡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/>
                  <a:t> </a:t>
                </a:r>
                <a:endParaRPr lang="it-IT" sz="4000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76" y="4149080"/>
                <a:ext cx="5184580" cy="961545"/>
              </a:xfrm>
              <a:prstGeom prst="rect">
                <a:avLst/>
              </a:prstGeom>
              <a:blipFill rotWithShape="1">
                <a:blip r:embed="rId7"/>
                <a:stretch>
                  <a:fillRect b="-140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539552" y="2401542"/>
                <a:ext cx="8353623" cy="1243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Once all the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/>
                        </m:ctrlPr>
                      </m:sSubSupPr>
                      <m:e>
                        <m:r>
                          <a:rPr lang="en-US" sz="2400" b="1" i="1"/>
                          <m:t>  </m:t>
                        </m:r>
                        <m:r>
                          <a:rPr lang="en-US" sz="2400" b="1" i="1"/>
                          <m:t>𝜹</m:t>
                        </m:r>
                      </m:e>
                      <m:sub>
                        <m:r>
                          <a:rPr lang="en-US" sz="2400" b="1" i="1"/>
                          <m:t>𝒈</m:t>
                        </m:r>
                        <m:r>
                          <a:rPr lang="en-US" sz="2400" b="1" i="1"/>
                          <m:t>,</m:t>
                        </m:r>
                        <m:r>
                          <a:rPr lang="en-US" sz="2400" b="1" i="1"/>
                          <m:t>𝒋</m:t>
                        </m:r>
                      </m:sub>
                      <m:sup>
                        <m:r>
                          <a:rPr lang="en-US" sz="2400" b="1" i="1"/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400" b="1" i="1"/>
                        </m:ctrlPr>
                      </m:dPr>
                      <m:e>
                        <m:r>
                          <a:rPr lang="en-US" sz="2400" b="1" i="1"/>
                          <m:t>𝒕</m:t>
                        </m:r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smtClean="0"/>
                  <a:t> values are </a:t>
                </a:r>
                <a:r>
                  <a:rPr lang="en-US" sz="2400" b="1" dirty="0"/>
                  <a:t>obtained, the six acoustic maps </a:t>
                </a:r>
                <a:endParaRPr lang="en-US" sz="2400" b="1" dirty="0" smtClean="0"/>
              </a:p>
              <a:p>
                <a:r>
                  <a:rPr lang="en-US" sz="2400" b="1" dirty="0" smtClean="0"/>
                  <a:t>can </a:t>
                </a:r>
                <a:r>
                  <a:rPr lang="en-US" sz="2400" b="1" dirty="0"/>
                  <a:t>be </a:t>
                </a:r>
                <a:r>
                  <a:rPr lang="en-US" sz="2400" b="1" dirty="0" smtClean="0"/>
                  <a:t>updated corresponding </a:t>
                </a:r>
                <a:r>
                  <a:rPr lang="en-US" sz="2400" b="1" dirty="0"/>
                  <a:t>to each group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𝒈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/>
                  <a:t>by </a:t>
                </a:r>
                <a:r>
                  <a:rPr lang="en-US" sz="2400" b="1" dirty="0"/>
                  <a:t>averaging the </a:t>
                </a:r>
                <a:endParaRPr lang="en-US" sz="2400" b="1" dirty="0" smtClean="0"/>
              </a:p>
              <a:p>
                <a:r>
                  <a:rPr lang="en-US" sz="2400" b="1" dirty="0"/>
                  <a:t>variations</a:t>
                </a:r>
                <a14:m>
                  <m:oMath xmlns:m="http://schemas.openxmlformats.org/officeDocument/2006/math">
                    <m:r>
                      <a:rPr lang="en-US" sz="2400" b="1" i="1"/>
                      <m:t> </m:t>
                    </m:r>
                  </m:oMath>
                </a14:m>
                <a:r>
                  <a:rPr lang="en-US" sz="2400" b="1" dirty="0"/>
                  <a:t>in Eq</a:t>
                </a:r>
                <a:r>
                  <a:rPr lang="en-US" sz="2400" b="1" dirty="0" smtClean="0"/>
                  <a:t>. (1) over </a:t>
                </a:r>
                <a:r>
                  <a:rPr lang="en-US" sz="2400" b="1" dirty="0"/>
                  <a:t>the four values </a:t>
                </a:r>
                <a:r>
                  <a:rPr lang="en-US" sz="2400" b="1" dirty="0" smtClean="0"/>
                  <a:t>j </a:t>
                </a:r>
                <a:r>
                  <a:rPr lang="en-US" sz="2400" b="1" dirty="0"/>
                  <a:t>in each group, </a:t>
                </a:r>
                <a:r>
                  <a:rPr lang="en-US" sz="2400" b="1" dirty="0" smtClean="0"/>
                  <a:t>as</a:t>
                </a:r>
                <a:endParaRPr lang="it-IT" sz="2400" b="1" dirty="0"/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01542"/>
                <a:ext cx="8353623" cy="1243482"/>
              </a:xfrm>
              <a:prstGeom prst="rect">
                <a:avLst/>
              </a:prstGeom>
              <a:blipFill rotWithShape="1">
                <a:blip r:embed="rId8"/>
                <a:stretch>
                  <a:fillRect l="-1168" t="-2941" r="-730" b="-10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565551" y="5517232"/>
                <a:ext cx="85784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200" b="1" i="0" smtClean="0">
                        <a:latin typeface="Cambria Math"/>
                      </a:rPr>
                      <m:t>𝐅𝐨𝐫</m:t>
                    </m:r>
                    <m:r>
                      <a:rPr lang="it-IT" sz="2200" b="1" i="0" smtClean="0">
                        <a:latin typeface="Cambria Math"/>
                      </a:rPr>
                      <m:t> </m:t>
                    </m:r>
                    <m:r>
                      <a:rPr lang="it-IT" sz="2200" b="1" i="0" smtClean="0">
                        <a:latin typeface="Cambria Math"/>
                      </a:rPr>
                      <m:t>𝐞𝐚𝐜𝐡</m:t>
                    </m:r>
                    <m:r>
                      <a:rPr lang="it-IT" sz="2200" b="1" i="0" smtClean="0">
                        <a:latin typeface="Cambria Math"/>
                      </a:rPr>
                      <m:t> </m:t>
                    </m:r>
                    <m:r>
                      <a:rPr lang="it-IT" sz="2200" b="1" i="0" smtClean="0">
                        <a:latin typeface="Cambria Math"/>
                      </a:rPr>
                      <m:t>𝐠𝐫𝐨𝐮𝐩</m:t>
                    </m:r>
                    <m:r>
                      <a:rPr lang="it-IT" sz="2200" b="1" i="0" smtClean="0">
                        <a:latin typeface="Cambria Math"/>
                      </a:rPr>
                      <m:t> </m:t>
                    </m:r>
                    <m:r>
                      <a:rPr lang="en-US" sz="2200" b="1" i="1">
                        <a:latin typeface="Cambria Math"/>
                      </a:rPr>
                      <m:t>𝒈</m:t>
                    </m:r>
                  </m:oMath>
                </a14:m>
                <a:r>
                  <a:rPr lang="it-IT" sz="2200" b="1" dirty="0" smtClean="0"/>
                  <a:t>=(1,2,3,4,5,6) and time </a:t>
                </a:r>
                <a:r>
                  <a:rPr lang="it-IT" sz="2200" b="1" dirty="0" err="1" smtClean="0"/>
                  <a:t>interval</a:t>
                </a:r>
                <a:r>
                  <a:rPr lang="it-IT" sz="22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</a:rPr>
                      <m:t>𝝉</m:t>
                    </m:r>
                    <m:r>
                      <a:rPr lang="it-IT" sz="22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it-IT" sz="2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sz="2200" b="1" i="1" smtClean="0">
                            <a:latin typeface="Cambria Math"/>
                          </a:rPr>
                          <m:t>𝟓</m:t>
                        </m:r>
                        <m:r>
                          <a:rPr lang="it-IT" sz="2200" b="1" i="1" smtClean="0">
                            <a:latin typeface="Cambria Math"/>
                          </a:rPr>
                          <m:t>,</m:t>
                        </m:r>
                        <m:r>
                          <a:rPr lang="it-IT" sz="2200" b="1" i="1" smtClean="0">
                            <a:latin typeface="Cambria Math"/>
                          </a:rPr>
                          <m:t>𝟏𝟓</m:t>
                        </m:r>
                        <m:r>
                          <a:rPr lang="it-IT" sz="2200" b="1" i="1" smtClean="0">
                            <a:latin typeface="Cambria Math"/>
                          </a:rPr>
                          <m:t>,</m:t>
                        </m:r>
                        <m:r>
                          <a:rPr lang="it-IT" sz="2200" b="1" i="1" smtClean="0">
                            <a:latin typeface="Cambria Math"/>
                          </a:rPr>
                          <m:t>𝟔𝟎</m:t>
                        </m:r>
                      </m:e>
                    </m:d>
                    <m:r>
                      <a:rPr lang="it-IT" sz="2200" b="1" i="0" smtClean="0">
                        <a:latin typeface="Cambria Math"/>
                      </a:rPr>
                      <m:t>𝐦𝐢𝐧</m:t>
                    </m:r>
                  </m:oMath>
                </a14:m>
                <a:r>
                  <a:rPr lang="it-IT" sz="2400" b="1" dirty="0" smtClean="0"/>
                  <a:t>.  </a:t>
                </a:r>
                <a:endParaRPr lang="it-IT" sz="2400" b="1" dirty="0"/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51" y="5517232"/>
                <a:ext cx="8578449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71" t="-10526" r="-853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0" y="323945"/>
            <a:ext cx="738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/>
              <a:t>7.  </a:t>
            </a:r>
            <a:r>
              <a:rPr lang="en-US" sz="3200" b="1" dirty="0" smtClean="0"/>
              <a:t>Initialization-Updating of </a:t>
            </a:r>
            <a:r>
              <a:rPr lang="en-US" sz="3200" b="1" dirty="0" smtClean="0"/>
              <a:t>DYNAMAP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24328" y="4233282"/>
            <a:ext cx="764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(2)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sellaDiTesto 5"/>
          <p:cNvSpPr txBox="1"/>
          <p:nvPr/>
        </p:nvSpPr>
        <p:spPr>
          <a:xfrm>
            <a:off x="0" y="15376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7.3 The </a:t>
            </a:r>
            <a:r>
              <a:rPr lang="en-US" sz="2400" b="1" dirty="0"/>
              <a:t>group acceptance </a:t>
            </a:r>
            <a:r>
              <a:rPr lang="en-US" sz="2400" b="1" dirty="0" smtClean="0"/>
              <a:t>interval: </a:t>
            </a:r>
            <a:r>
              <a:rPr lang="en-US" sz="2400" b="1" dirty="0" smtClean="0"/>
              <a:t>Elimination of anomalous events</a:t>
            </a:r>
            <a:endParaRPr lang="it-IT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251520" y="2291158"/>
                <a:ext cx="8892480" cy="360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r>
                  <a:rPr lang="en-US" sz="2000" b="1" dirty="0" smtClean="0"/>
                  <a:t>The </a:t>
                </a:r>
                <a:r>
                  <a:rPr lang="en-US" sz="2000" b="1" dirty="0"/>
                  <a:t>variations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𝒈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𝒋</m:t>
                        </m:r>
                      </m:sub>
                      <m:sup>
                        <m:r>
                          <a:rPr lang="en-US" sz="2000" b="1" i="1">
                            <a:latin typeface="Cambria Math"/>
                          </a:rPr>
                          <m:t>𝝉</m:t>
                        </m:r>
                      </m:sup>
                    </m:sSubSup>
                    <m:r>
                      <a:rPr lang="en-US" sz="2000" b="1" i="1">
                        <a:latin typeface="Cambria Math"/>
                      </a:rPr>
                      <m:t>(</m:t>
                    </m:r>
                    <m:r>
                      <a:rPr lang="en-US" sz="2000" b="1" i="1">
                        <a:latin typeface="Cambria Math"/>
                      </a:rPr>
                      <m:t>𝒕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generated from </a:t>
                </a:r>
                <a:r>
                  <a:rPr lang="en-US" sz="2000" b="1" dirty="0"/>
                  <a:t>the (</a:t>
                </a:r>
                <a:r>
                  <a:rPr lang="en-US" sz="2000" b="1" dirty="0" err="1"/>
                  <a:t>g,j</a:t>
                </a:r>
                <a:r>
                  <a:rPr lang="en-US" sz="2000" b="1" dirty="0"/>
                  <a:t>)</a:t>
                </a:r>
                <a:r>
                  <a:rPr lang="en-US" sz="2000" b="1" baseline="30000" dirty="0" err="1"/>
                  <a:t>th</a:t>
                </a:r>
                <a:r>
                  <a:rPr lang="en-US" sz="2000" b="1" dirty="0"/>
                  <a:t> station must remain bounded </a:t>
                </a:r>
                <a:r>
                  <a:rPr lang="en-US" sz="2000" b="1" dirty="0" smtClean="0"/>
                  <a:t>      </a:t>
                </a:r>
              </a:p>
              <a:p>
                <a:r>
                  <a:rPr lang="en-US" sz="2000" b="1" dirty="0" smtClean="0"/>
                  <a:t>     within the </a:t>
                </a:r>
                <a:r>
                  <a:rPr lang="en-US" sz="2000" b="1" dirty="0"/>
                  <a:t>group acceptance </a:t>
                </a:r>
                <a:r>
                  <a:rPr lang="en-US" sz="2000" b="1" dirty="0" smtClean="0"/>
                  <a:t>interval   </a:t>
                </a:r>
                <a:endParaRPr lang="en-US" sz="2000" b="1" dirty="0" smtClean="0"/>
              </a:p>
              <a:p>
                <a:endParaRPr lang="en-US" sz="2000" b="1" dirty="0" smtClean="0"/>
              </a:p>
              <a:p>
                <a:endParaRPr lang="en-US" sz="2000" b="1" dirty="0" smtClean="0"/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sSubSup>
                      <m:sSubSupPr>
                        <m:ctrlPr>
                          <a:rPr lang="it-I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𝑰𝑸𝑹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sSubSup>
                      <m:sSubSupPr>
                        <m:ctrlPr>
                          <a:rPr lang="it-I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𝑰𝑸𝑹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]</a:t>
                </a:r>
                <a:endParaRPr lang="en-US" sz="2400" b="1" dirty="0" smtClean="0"/>
              </a:p>
              <a:p>
                <a:endParaRPr lang="en-US" sz="2400" b="1" dirty="0">
                  <a:solidFill>
                    <a:schemeClr val="tx1"/>
                  </a:solidFill>
                </a:endParaRPr>
              </a:p>
              <a:p>
                <a:endParaRPr lang="en-US" sz="2400" b="1" dirty="0" smtClean="0"/>
              </a:p>
              <a:p>
                <a:r>
                  <a:rPr lang="en-US" sz="2000" b="1" dirty="0" smtClean="0"/>
                  <a:t>    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1" i="1"/>
                        </m:ctrlPr>
                      </m:sSubSupPr>
                      <m:e>
                        <m:r>
                          <a:rPr lang="en-US" sz="2000" b="1" i="1"/>
                          <m:t>𝑰𝑸𝑹</m:t>
                        </m:r>
                      </m:e>
                      <m:sub>
                        <m:r>
                          <a:rPr lang="en-US" sz="2000" b="1" i="1"/>
                          <m:t>𝒈</m:t>
                        </m:r>
                      </m:sub>
                      <m:sup>
                        <m:r>
                          <a:rPr lang="en-US" sz="2000" b="1" i="1"/>
                          <m:t>𝝉</m:t>
                        </m:r>
                      </m:sup>
                    </m:sSubSup>
                    <m:r>
                      <a:rPr lang="en-US" sz="2000" b="1" i="1"/>
                      <m:t> </m:t>
                    </m:r>
                  </m:oMath>
                </a14:m>
                <a:r>
                  <a:rPr lang="en-US" sz="2000" b="1" dirty="0"/>
                  <a:t> is the interquartile range </a:t>
                </a:r>
                <a:r>
                  <a:rPr lang="en-US" sz="2000" b="1" dirty="0" smtClean="0"/>
                  <a:t>obtained </a:t>
                </a:r>
                <a:r>
                  <a:rPr lang="en-US" sz="2000" b="1" dirty="0"/>
                  <a:t>as the difference between </a:t>
                </a:r>
                <a:endParaRPr lang="en-US" sz="2000" b="1" dirty="0" smtClean="0"/>
              </a:p>
              <a:p>
                <a:r>
                  <a:rPr lang="en-US" sz="2000" b="1" dirty="0"/>
                  <a:t> </a:t>
                </a:r>
                <a:r>
                  <a:rPr lang="en-US" sz="2000" b="1" dirty="0" smtClean="0"/>
                  <a:t>    the </a:t>
                </a:r>
                <a:r>
                  <a:rPr lang="en-US" sz="2000" b="1" dirty="0"/>
                  <a:t>75</a:t>
                </a:r>
                <a:r>
                  <a:rPr lang="en-US" sz="2000" b="1" baseline="30000" dirty="0"/>
                  <a:t>th</a:t>
                </a:r>
                <a:r>
                  <a:rPr lang="en-US" sz="2000" b="1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1" i="1"/>
                        </m:ctrlPr>
                      </m:sSubSupPr>
                      <m:e>
                        <m:r>
                          <a:rPr lang="en-US" sz="2000" b="1" i="1"/>
                          <m:t>𝑸</m:t>
                        </m:r>
                      </m:e>
                      <m:sub>
                        <m:r>
                          <a:rPr lang="en-US" sz="2000" b="1" i="1"/>
                          <m:t>𝟑</m:t>
                        </m:r>
                        <m:r>
                          <a:rPr lang="en-US" sz="2000" b="1" i="1"/>
                          <m:t>,</m:t>
                        </m:r>
                        <m:r>
                          <a:rPr lang="en-US" sz="2000" b="1" i="1"/>
                          <m:t>𝒈</m:t>
                        </m:r>
                      </m:sub>
                      <m:sup>
                        <m:r>
                          <a:rPr lang="en-US" sz="2000" b="1" i="1"/>
                          <m:t>𝝉</m:t>
                        </m:r>
                      </m:sup>
                    </m:sSubSup>
                    <m:r>
                      <m:rPr>
                        <m:nor/>
                      </m:rPr>
                      <a:rPr lang="en-US" sz="2000" b="1" dirty="0"/>
                      <m:t>(</m:t>
                    </m:r>
                  </m:oMath>
                </a14:m>
                <a:r>
                  <a:rPr lang="en-US" sz="2000" b="1" dirty="0" smtClean="0"/>
                  <a:t>t)) </a:t>
                </a:r>
                <a:r>
                  <a:rPr lang="en-US" sz="2000" b="1" dirty="0"/>
                  <a:t>and </a:t>
                </a:r>
                <a:r>
                  <a:rPr lang="en-US" sz="2000" b="1" dirty="0" smtClean="0"/>
                  <a:t>25</a:t>
                </a:r>
                <a:r>
                  <a:rPr lang="en-US" sz="2000" b="1" baseline="30000" dirty="0" smtClean="0"/>
                  <a:t>th </a:t>
                </a:r>
                <a:r>
                  <a:rPr lang="en-US" sz="2000" b="1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1" i="1"/>
                        </m:ctrlPr>
                      </m:sSubSupPr>
                      <m:e>
                        <m:r>
                          <a:rPr lang="en-US" sz="2000" b="1" i="1"/>
                          <m:t>𝑸</m:t>
                        </m:r>
                      </m:e>
                      <m:sub>
                        <m:r>
                          <a:rPr lang="en-US" sz="2000" b="1" i="1"/>
                          <m:t>𝟏</m:t>
                        </m:r>
                        <m:r>
                          <a:rPr lang="en-US" sz="2000" b="1" i="1"/>
                          <m:t>,</m:t>
                        </m:r>
                        <m:r>
                          <a:rPr lang="en-US" sz="2000" b="1" i="1"/>
                          <m:t>𝒈</m:t>
                        </m:r>
                      </m:sub>
                      <m:sup>
                        <m:r>
                          <a:rPr lang="en-US" sz="2000" b="1" i="1"/>
                          <m:t>𝝉</m:t>
                        </m:r>
                      </m:sup>
                    </m:sSubSup>
                    <m:r>
                      <m:rPr>
                        <m:nor/>
                      </m:rPr>
                      <a:rPr lang="en-US" sz="2000" b="1" dirty="0"/>
                      <m:t>(</m:t>
                    </m:r>
                    <m:r>
                      <a:rPr lang="it-IT" sz="2000" b="1" i="1" smtClean="0">
                        <a:latin typeface="Cambria Math"/>
                      </a:rPr>
                      <m:t>𝒕</m:t>
                    </m:r>
                    <m:r>
                      <m:rPr>
                        <m:nor/>
                      </m:rPr>
                      <a:rPr lang="en-US" sz="2000" b="1" dirty="0"/>
                      <m:t>)</m:t>
                    </m:r>
                  </m:oMath>
                </a14:m>
                <a:r>
                  <a:rPr lang="en-US" sz="2000" b="1" dirty="0"/>
                  <a:t>)</a:t>
                </a:r>
                <a:r>
                  <a:rPr lang="en-US" sz="2000" b="1" dirty="0" smtClean="0"/>
                  <a:t> percentiles </a:t>
                </a:r>
                <a:r>
                  <a:rPr lang="en-US" sz="2000" b="1" dirty="0"/>
                  <a:t>calculated at the same time t </a:t>
                </a:r>
                <a:r>
                  <a:rPr lang="en-US" sz="2000" b="1" dirty="0" smtClean="0"/>
                  <a:t>      </a:t>
                </a:r>
              </a:p>
              <a:p>
                <a:r>
                  <a:rPr lang="en-US" sz="2000" b="1" dirty="0" smtClean="0"/>
                  <a:t>     (</a:t>
                </a:r>
                <a:r>
                  <a:rPr lang="en-US" sz="2000" b="1" dirty="0"/>
                  <a:t>of duration time τ) of the day for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1" i="1"/>
                        </m:ctrlPr>
                      </m:sSubSupPr>
                      <m:e>
                        <m:r>
                          <a:rPr lang="en-US" sz="2000" b="1" i="1"/>
                          <m:t>𝜹</m:t>
                        </m:r>
                      </m:e>
                      <m:sub>
                        <m:r>
                          <a:rPr lang="en-US" sz="2000" b="1" i="1"/>
                          <m:t>𝒈</m:t>
                        </m:r>
                        <m:r>
                          <a:rPr lang="en-US" sz="2000" b="1" i="1"/>
                          <m:t>,</m:t>
                        </m:r>
                        <m:r>
                          <a:rPr lang="en-US" sz="2000" b="1" i="1"/>
                          <m:t>𝒋</m:t>
                        </m:r>
                      </m:sub>
                      <m:sup>
                        <m:r>
                          <a:rPr lang="en-US" sz="2000" b="1" i="1"/>
                          <m:t>𝝉</m:t>
                        </m:r>
                      </m:sup>
                    </m:sSubSup>
                    <m:r>
                      <a:rPr lang="en-US" sz="2000" b="1" i="1"/>
                      <m:t>(</m:t>
                    </m:r>
                    <m:r>
                      <a:rPr lang="en-US" sz="2000" b="1" i="1"/>
                      <m:t>𝒕</m:t>
                    </m:r>
                    <m:r>
                      <a:rPr lang="en-US" sz="2000" b="1" i="1"/>
                      <m:t>)</m:t>
                    </m:r>
                  </m:oMath>
                </a14:m>
                <a:r>
                  <a:rPr lang="en-US" sz="2000" b="1" dirty="0"/>
                  <a:t>.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91158"/>
                <a:ext cx="8892480" cy="3605859"/>
              </a:xfrm>
              <a:prstGeom prst="rect">
                <a:avLst/>
              </a:prstGeom>
              <a:blipFill rotWithShape="1">
                <a:blip r:embed="rId6"/>
                <a:stretch>
                  <a:fillRect t="-677" b="-15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0" y="323945"/>
            <a:ext cx="738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/>
              <a:t>7.  </a:t>
            </a:r>
            <a:r>
              <a:rPr lang="en-US" sz="3200" b="1" dirty="0" smtClean="0"/>
              <a:t>Initialization-Updating of </a:t>
            </a:r>
            <a:r>
              <a:rPr lang="en-US" sz="3200" b="1" dirty="0" smtClean="0"/>
              <a:t>DYNAMAP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magin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5215374" cy="518457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67544" y="272842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Boxplot  and  a  probability  density  function  (PDF) 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of  </a:t>
            </a:r>
            <a:r>
              <a:rPr lang="en-US" sz="2000" b="1" dirty="0"/>
              <a:t>a  Normal  </a:t>
            </a:r>
            <a:r>
              <a:rPr lang="en-US" sz="2000" b="1" i="1" dirty="0"/>
              <a:t>N</a:t>
            </a:r>
            <a:r>
              <a:rPr lang="en-US" sz="2000" b="1" dirty="0"/>
              <a:t>(0,σ)  distribution.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/>
              <p:cNvSpPr txBox="1"/>
              <p:nvPr/>
            </p:nvSpPr>
            <p:spPr>
              <a:xfrm>
                <a:off x="0" y="1537628"/>
                <a:ext cx="9144000" cy="472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2300" b="1" dirty="0" smtClean="0"/>
                  <a:t>7.4  Operation using the </a:t>
                </a:r>
                <a:r>
                  <a:rPr lang="en-US" sz="2300" b="1" dirty="0" smtClean="0"/>
                  <a:t>Clustering </a:t>
                </a:r>
                <a:r>
                  <a:rPr lang="en-US" sz="2300" b="1" dirty="0"/>
                  <a:t>of the 24 recording stations:</a:t>
                </a:r>
                <a14:m>
                  <m:oMath xmlns:m="http://schemas.openxmlformats.org/officeDocument/2006/math">
                    <m:r>
                      <a:rPr lang="en-US" sz="2300" b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it-IT" sz="23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300" b="1" i="1"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2300" b="1" i="1">
                            <a:latin typeface="Cambria Math"/>
                          </a:rPr>
                          <m:t>𝑪</m:t>
                        </m:r>
                        <m:r>
                          <a:rPr lang="en-US" sz="2300" b="1" i="1">
                            <a:latin typeface="Cambria Math"/>
                          </a:rPr>
                          <m:t>𝟏</m:t>
                        </m:r>
                        <m:r>
                          <a:rPr lang="en-US" sz="2300" b="1">
                            <a:latin typeface="Cambria Math"/>
                          </a:rPr>
                          <m:t>,</m:t>
                        </m:r>
                        <m:r>
                          <a:rPr lang="en-US" sz="23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300" b="1" i="1">
                            <a:latin typeface="Cambria Math"/>
                          </a:rPr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3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endParaRPr lang="it-IT" sz="2300" b="1" dirty="0"/>
              </a:p>
            </p:txBody>
          </p:sp>
        </mc:Choice>
        <mc:Fallback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7628"/>
                <a:ext cx="9144000" cy="472758"/>
              </a:xfrm>
              <a:prstGeom prst="rect">
                <a:avLst/>
              </a:prstGeom>
              <a:blipFill rotWithShape="1">
                <a:blip r:embed="rId5"/>
                <a:stretch>
                  <a:fillRect t="-7692" b="-2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1835696" y="3779518"/>
                <a:ext cx="5328592" cy="2097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3200" dirty="0" smtClean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2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𝜏</m:t>
                        </m:r>
                      </m:sup>
                    </m:sSubSup>
                    <m:d>
                      <m:dPr>
                        <m:ctrlPr>
                          <a:rPr lang="it-IT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𝛴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𝑘</m:t>
                        </m:r>
                        <m:r>
                          <a:rPr lang="en-US" sz="3200" i="1">
                            <a:latin typeface="Cambria Math"/>
                          </a:rPr>
                          <m:t>1=1</m:t>
                        </m:r>
                      </m:sub>
                      <m:sup>
                        <m:sSub>
                          <m:sSubPr>
                            <m:ctrlPr>
                              <a:rPr lang="it-IT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3200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it-IT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latin typeface="Cambria Math"/>
                          </a:rPr>
                          <m:t>1,</m:t>
                        </m:r>
                        <m:r>
                          <a:rPr lang="en-US" sz="3200" i="1">
                            <a:latin typeface="Cambria Math"/>
                          </a:rPr>
                          <m:t>𝑘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𝜏</m:t>
                        </m:r>
                      </m:sup>
                    </m:sSubSup>
                    <m:d>
                      <m:dPr>
                        <m:ctrlPr>
                          <a:rPr lang="it-IT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sz="3200" dirty="0" smtClean="0"/>
              </a:p>
              <a:p>
                <a:pPr algn="ctr"/>
                <a:endParaRPr lang="en-US" sz="3200" dirty="0" smtClean="0"/>
              </a:p>
              <a:p>
                <a:pPr algn="ctr"/>
                <a:r>
                  <a:rPr lang="en-US" sz="3200" dirty="0"/>
                  <a:t> </a:t>
                </a: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2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smtClean="0">
                            <a:latin typeface="Cambria Math"/>
                          </a:rPr>
                          <m:t>    </m:t>
                        </m:r>
                        <m:r>
                          <a:rPr lang="en-US" sz="32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𝜏</m:t>
                        </m:r>
                      </m:sup>
                    </m:sSubSup>
                    <m:d>
                      <m:dPr>
                        <m:ctrlPr>
                          <a:rPr lang="it-IT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𝛴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𝑘</m:t>
                        </m:r>
                        <m:r>
                          <a:rPr lang="en-US" sz="3200" i="1">
                            <a:latin typeface="Cambria Math"/>
                          </a:rPr>
                          <m:t>2=1</m:t>
                        </m:r>
                      </m:sub>
                      <m:sup>
                        <m:sSub>
                          <m:sSubPr>
                            <m:ctrlPr>
                              <a:rPr lang="it-IT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3200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it-IT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latin typeface="Cambria Math"/>
                          </a:rPr>
                          <m:t>2,</m:t>
                        </m:r>
                        <m:r>
                          <a:rPr lang="en-US" sz="3200" i="1">
                            <a:latin typeface="Cambria Math"/>
                          </a:rPr>
                          <m:t>𝑘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𝜏</m:t>
                        </m:r>
                      </m:sup>
                    </m:sSubSup>
                    <m:d>
                      <m:dPr>
                        <m:ctrlPr>
                          <a:rPr lang="it-IT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it-IT" sz="3200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79518"/>
                <a:ext cx="5328592" cy="2097754"/>
              </a:xfrm>
              <a:prstGeom prst="rect">
                <a:avLst/>
              </a:prstGeom>
              <a:blipFill rotWithShape="1">
                <a:blip r:embed="rId6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tangolo 1"/>
              <p:cNvSpPr/>
              <p:nvPr/>
            </p:nvSpPr>
            <p:spPr>
              <a:xfrm>
                <a:off x="251520" y="2285419"/>
                <a:ext cx="8892479" cy="121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Once </a:t>
                </a:r>
                <a:r>
                  <a:rPr lang="en-US" b="1" dirty="0" smtClean="0"/>
                  <a:t>compositions </a:t>
                </a:r>
                <a:r>
                  <a:rPr lang="en-US" b="1" dirty="0"/>
                  <a:t>of </a:t>
                </a:r>
                <a:r>
                  <a:rPr lang="en-US" b="1" dirty="0" smtClean="0"/>
                  <a:t> Cluster </a:t>
                </a:r>
                <a:r>
                  <a:rPr lang="en-US" b="1" dirty="0"/>
                  <a:t>1 and 2 have been found </a:t>
                </a:r>
                <a:r>
                  <a:rPr lang="en-US" b="1" dirty="0" smtClean="0"/>
                  <a:t>(N</a:t>
                </a:r>
                <a:r>
                  <a:rPr lang="en-US" b="1" baseline="-25000" dirty="0" smtClean="0"/>
                  <a:t>1 </a:t>
                </a:r>
                <a:r>
                  <a:rPr lang="en-US" b="1" dirty="0"/>
                  <a:t>stations in Cluster 1, k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=(1,…,N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), and N</a:t>
                </a:r>
                <a:r>
                  <a:rPr lang="en-US" b="1" baseline="-25000" dirty="0"/>
                  <a:t>2 </a:t>
                </a:r>
                <a:r>
                  <a:rPr lang="en-US" b="1" dirty="0"/>
                  <a:t>in Cluster 2, k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=(1,…,N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), such that N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+N</a:t>
                </a:r>
                <a:r>
                  <a:rPr lang="en-US" b="1" baseline="-25000" dirty="0"/>
                  <a:t>2 </a:t>
                </a:r>
                <a:r>
                  <a:rPr lang="en-US" b="1" dirty="0"/>
                  <a:t>=</a:t>
                </a:r>
                <a:r>
                  <a:rPr lang="en-US" b="1" baseline="-25000" dirty="0"/>
                  <a:t> </a:t>
                </a:r>
                <a:r>
                  <a:rPr lang="en-US" b="1" dirty="0"/>
                  <a:t>24), we </a:t>
                </a:r>
                <a:r>
                  <a:rPr lang="en-US" b="1" dirty="0" smtClean="0"/>
                  <a:t>rearrange </a:t>
                </a:r>
                <a:r>
                  <a:rPr lang="en-US" b="1" dirty="0"/>
                  <a:t>the variations obtained from Eq</a:t>
                </a:r>
                <a:r>
                  <a:rPr lang="en-US" b="1" dirty="0" smtClean="0"/>
                  <a:t>. (</a:t>
                </a:r>
                <a:r>
                  <a:rPr lang="en-US" b="1" dirty="0"/>
                  <a:t>1</a:t>
                </a:r>
                <a:r>
                  <a:rPr lang="en-US" b="1" dirty="0" smtClean="0"/>
                  <a:t>) 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/>
                        </m:ctrlPr>
                      </m:sSubSupPr>
                      <m:e>
                        <m:r>
                          <a:rPr lang="en-US" b="1" i="1"/>
                          <m:t>𝜹</m:t>
                        </m:r>
                      </m:e>
                      <m:sub>
                        <m:r>
                          <a:rPr lang="en-US" b="1" i="1"/>
                          <m:t>𝑪</m:t>
                        </m:r>
                        <m:r>
                          <a:rPr lang="en-US" b="1" i="1" baseline="-25000"/>
                          <m:t>𝟏</m:t>
                        </m:r>
                        <m:r>
                          <a:rPr lang="en-US" b="1"/>
                          <m:t>,</m:t>
                        </m:r>
                        <m:r>
                          <a:rPr lang="en-US" b="1" i="1" baseline="-25000"/>
                          <m:t>𝒌</m:t>
                        </m:r>
                        <m:r>
                          <a:rPr lang="en-US" b="1" i="1" baseline="-25000"/>
                          <m:t>𝟏</m:t>
                        </m:r>
                        <m:r>
                          <a:rPr lang="en-US" b="1"/>
                          <m:t> </m:t>
                        </m:r>
                      </m:sub>
                      <m:sup>
                        <m:r>
                          <a:rPr lang="en-US" b="1" i="1"/>
                          <m:t>𝝉</m:t>
                        </m:r>
                      </m:sup>
                    </m:sSubSup>
                    <m:d>
                      <m:dPr>
                        <m:ctrlPr>
                          <a:rPr lang="it-IT" b="1" i="1"/>
                        </m:ctrlPr>
                      </m:dPr>
                      <m:e>
                        <m:r>
                          <a:rPr lang="en-US" b="1" i="1"/>
                          <m:t>𝒕</m:t>
                        </m:r>
                      </m:e>
                    </m:d>
                  </m:oMath>
                </a14:m>
                <a:r>
                  <a:rPr lang="en-US" b="1" baseline="-25000" dirty="0"/>
                  <a:t> 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/>
                        </m:ctrlPr>
                      </m:sSubSupPr>
                      <m:e>
                        <m:r>
                          <a:rPr lang="en-US" b="1" i="1"/>
                          <m:t>𝜹</m:t>
                        </m:r>
                      </m:e>
                      <m:sub>
                        <m:r>
                          <a:rPr lang="en-US" b="1" i="1"/>
                          <m:t>𝑪</m:t>
                        </m:r>
                        <m:r>
                          <a:rPr lang="en-US" b="1" i="1" baseline="-25000"/>
                          <m:t>𝟐</m:t>
                        </m:r>
                        <m:r>
                          <a:rPr lang="en-US" b="1"/>
                          <m:t>,</m:t>
                        </m:r>
                        <m:r>
                          <a:rPr lang="en-US" b="1" i="1" baseline="-25000"/>
                          <m:t>𝒌</m:t>
                        </m:r>
                        <m:r>
                          <a:rPr lang="en-US" b="1" i="1" baseline="-25000"/>
                          <m:t>𝟐</m:t>
                        </m:r>
                        <m:r>
                          <a:rPr lang="en-US" b="1"/>
                          <m:t> </m:t>
                        </m:r>
                      </m:sub>
                      <m:sup>
                        <m:r>
                          <a:rPr lang="en-US" b="1" i="1"/>
                          <m:t>𝝉</m:t>
                        </m:r>
                      </m:sup>
                    </m:sSubSup>
                    <m:d>
                      <m:dPr>
                        <m:ctrlPr>
                          <a:rPr lang="it-IT" b="1" i="1"/>
                        </m:ctrlPr>
                      </m:dPr>
                      <m:e>
                        <m:r>
                          <a:rPr lang="en-US" b="1" i="1"/>
                          <m:t>𝒕</m:t>
                        </m:r>
                      </m:e>
                    </m:d>
                  </m:oMath>
                </a14:m>
                <a:r>
                  <a:rPr lang="en-US" b="1" dirty="0"/>
                  <a:t> within each cluster C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 and C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. </a:t>
                </a:r>
                <a:r>
                  <a:rPr lang="en-US" b="1" dirty="0" smtClean="0"/>
                  <a:t>The </a:t>
                </a:r>
                <a:r>
                  <a:rPr lang="en-US" b="1" dirty="0"/>
                  <a:t>mean </a:t>
                </a:r>
                <a:r>
                  <a:rPr lang="en-US" b="1" dirty="0" smtClean="0"/>
                  <a:t>variations,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/>
                        </m:ctrlPr>
                      </m:sSubSupPr>
                      <m:e>
                        <m:r>
                          <a:rPr lang="en-US" b="1" i="1"/>
                          <m:t>𝜹</m:t>
                        </m:r>
                      </m:e>
                      <m:sub>
                        <m:r>
                          <a:rPr lang="en-US" b="1" i="1"/>
                          <m:t>𝑪</m:t>
                        </m:r>
                        <m:r>
                          <a:rPr lang="en-US" b="1" i="1"/>
                          <m:t>𝟏</m:t>
                        </m:r>
                      </m:sub>
                      <m:sup>
                        <m:r>
                          <a:rPr lang="en-US" b="1" i="1"/>
                          <m:t>𝝉</m:t>
                        </m:r>
                      </m:sup>
                    </m:sSubSup>
                    <m:d>
                      <m:dPr>
                        <m:ctrlPr>
                          <a:rPr lang="it-IT" b="1" i="1"/>
                        </m:ctrlPr>
                      </m:dPr>
                      <m:e>
                        <m:r>
                          <a:rPr lang="en-US" b="1" i="1"/>
                          <m:t>𝒕</m:t>
                        </m:r>
                      </m:e>
                    </m:d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/>
                        </m:ctrlPr>
                      </m:sSubSupPr>
                      <m:e>
                        <m:r>
                          <a:rPr lang="en-US" b="1" i="1"/>
                          <m:t>𝜹</m:t>
                        </m:r>
                      </m:e>
                      <m:sub>
                        <m:r>
                          <a:rPr lang="en-US" b="1" i="1"/>
                          <m:t>𝑪</m:t>
                        </m:r>
                        <m:r>
                          <a:rPr lang="en-US" b="1" i="1"/>
                          <m:t>𝟐</m:t>
                        </m:r>
                      </m:sub>
                      <m:sup>
                        <m:r>
                          <a:rPr lang="en-US" b="1" i="1"/>
                          <m:t>𝝉</m:t>
                        </m:r>
                      </m:sup>
                    </m:sSubSup>
                    <m:d>
                      <m:dPr>
                        <m:ctrlPr>
                          <a:rPr lang="it-IT" b="1" i="1"/>
                        </m:ctrlPr>
                      </m:dPr>
                      <m:e>
                        <m:r>
                          <a:rPr lang="en-US" b="1" i="1"/>
                          <m:t>𝒕</m:t>
                        </m:r>
                      </m:e>
                    </m:d>
                  </m:oMath>
                </a14:m>
                <a:r>
                  <a:rPr lang="en-US" b="1" dirty="0"/>
                  <a:t>, for each cluster </a:t>
                </a:r>
                <a:r>
                  <a:rPr lang="en-US" b="1" dirty="0" smtClean="0"/>
                  <a:t>are,</a:t>
                </a:r>
                <a:endParaRPr lang="it-IT" b="1" dirty="0"/>
              </a:p>
            </p:txBody>
          </p:sp>
        </mc:Choice>
        <mc:Fallback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85419"/>
                <a:ext cx="8892479" cy="1215589"/>
              </a:xfrm>
              <a:prstGeom prst="rect">
                <a:avLst/>
              </a:prstGeom>
              <a:blipFill rotWithShape="1">
                <a:blip r:embed="rId7"/>
                <a:stretch>
                  <a:fillRect l="-548" t="-2513" r="-1097" b="-7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0" y="323945"/>
            <a:ext cx="738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/>
              <a:t>7.  </a:t>
            </a:r>
            <a:r>
              <a:rPr lang="en-US" sz="3200" b="1" dirty="0" smtClean="0"/>
              <a:t>Initialization-Updating of </a:t>
            </a:r>
            <a:r>
              <a:rPr lang="en-US" sz="3200" b="1" dirty="0" smtClean="0"/>
              <a:t>DYNAMAP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/>
              <p:cNvSpPr txBox="1"/>
              <p:nvPr/>
            </p:nvSpPr>
            <p:spPr>
              <a:xfrm>
                <a:off x="270423" y="1484784"/>
                <a:ext cx="8694065" cy="2729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Here</a:t>
                </a:r>
                <a:r>
                  <a:rPr lang="en-US" sz="2400" b="1" dirty="0"/>
                  <a:t>, the allowed ranges of variation </a:t>
                </a:r>
                <a:r>
                  <a:rPr lang="en-US" sz="2400" b="1" dirty="0" smtClean="0"/>
                  <a:t>of  </a:t>
                </a:r>
                <a:r>
                  <a:rPr lang="en-US" sz="2400" b="1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/>
                        </m:ctrlPr>
                      </m:sSubSupPr>
                      <m:e>
                        <m:r>
                          <a:rPr lang="en-US" sz="2400" b="1" i="1"/>
                          <m:t>𝜹</m:t>
                        </m:r>
                      </m:e>
                      <m:sub>
                        <m:r>
                          <a:rPr lang="en-US" sz="2400" b="1" i="1"/>
                          <m:t>𝑪</m:t>
                        </m:r>
                        <m:r>
                          <a:rPr lang="en-US" sz="2400" b="1" i="1"/>
                          <m:t>𝟏</m:t>
                        </m:r>
                        <m:r>
                          <a:rPr lang="en-US" sz="2400" b="1" i="1"/>
                          <m:t>,</m:t>
                        </m:r>
                        <m:r>
                          <a:rPr lang="en-US" sz="2400" b="1" i="1"/>
                          <m:t>𝒌</m:t>
                        </m:r>
                        <m:r>
                          <a:rPr lang="en-US" sz="2400" b="1" i="1"/>
                          <m:t>𝟏</m:t>
                        </m:r>
                      </m:sub>
                      <m:sup>
                        <m:r>
                          <a:rPr lang="en-US" sz="2400" b="1" i="1"/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400" b="1" i="1"/>
                        </m:ctrlPr>
                      </m:dPr>
                      <m:e>
                        <m:r>
                          <a:rPr lang="en-US" sz="2400" b="1" i="1"/>
                          <m:t>𝒕</m:t>
                        </m:r>
                      </m:e>
                    </m:d>
                  </m:oMath>
                </a14:m>
                <a:r>
                  <a:rPr lang="en-US" sz="2400" b="1" dirty="0"/>
                  <a:t>,</a:t>
                </a:r>
                <a14:m>
                  <m:oMath xmlns:m="http://schemas.openxmlformats.org/officeDocument/2006/math">
                    <m:r>
                      <a:rPr lang="en-US" sz="2400" b="1" i="1"/>
                      <m:t> </m:t>
                    </m:r>
                    <m:sSubSup>
                      <m:sSubSupPr>
                        <m:ctrlPr>
                          <a:rPr lang="it-IT" sz="2400" b="1" i="1"/>
                        </m:ctrlPr>
                      </m:sSubSupPr>
                      <m:e>
                        <m:r>
                          <a:rPr lang="it-IT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/>
                          <m:t>𝜹</m:t>
                        </m:r>
                      </m:e>
                      <m:sub>
                        <m:r>
                          <a:rPr lang="en-US" sz="2400" b="1" i="1"/>
                          <m:t>𝑪</m:t>
                        </m:r>
                        <m:r>
                          <a:rPr lang="en-US" sz="2400" b="1" i="1"/>
                          <m:t>𝟐</m:t>
                        </m:r>
                        <m:r>
                          <a:rPr lang="en-US" sz="2400" b="1" i="1"/>
                          <m:t>,</m:t>
                        </m:r>
                        <m:r>
                          <a:rPr lang="en-US" sz="2400" b="1" i="1"/>
                          <m:t>𝒌</m:t>
                        </m:r>
                        <m:r>
                          <a:rPr lang="en-US" sz="2400" b="1" i="1"/>
                          <m:t>𝟐</m:t>
                        </m:r>
                      </m:sub>
                      <m:sup>
                        <m:r>
                          <a:rPr lang="en-US" sz="2400" b="1" i="1"/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400" b="1" i="1"/>
                        </m:ctrlPr>
                      </m:dPr>
                      <m:e>
                        <m:r>
                          <a:rPr lang="en-US" sz="2400" b="1" i="1"/>
                          <m:t>𝒕</m:t>
                        </m:r>
                      </m:e>
                    </m:d>
                    <m:r>
                      <a:rPr lang="en-US" sz="2400" b="1" i="1"/>
                      <m:t>)</m:t>
                    </m:r>
                  </m:oMath>
                </a14:m>
                <a:r>
                  <a:rPr lang="en-US" sz="2400" b="1" dirty="0" smtClean="0"/>
                  <a:t> are </a:t>
                </a:r>
                <a:r>
                  <a:rPr lang="en-US" sz="2400" b="1" dirty="0"/>
                  <a:t>determined similarly </a:t>
                </a:r>
                <a:r>
                  <a:rPr lang="en-US" sz="2400" b="1" dirty="0" smtClean="0"/>
                  <a:t>as before,</a:t>
                </a:r>
                <a:endParaRPr lang="en-US" sz="2400" b="1" dirty="0" smtClean="0"/>
              </a:p>
              <a:p>
                <a:pPr algn="ctr"/>
                <a:endParaRPr lang="en-US" sz="2400" b="1" dirty="0" smtClean="0"/>
              </a:p>
              <a:p>
                <a:r>
                  <a:rPr lang="en-US" sz="2400" b="1" dirty="0" smtClean="0"/>
                  <a:t>     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</a:rPr>
                          <m:t>𝑪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latin typeface="Cambria Math"/>
                          </a:rPr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latin typeface="Cambria Math"/>
                      </a:rPr>
                      <m:t>𝟓</m:t>
                    </m:r>
                    <m:r>
                      <a:rPr lang="en-US" sz="2400" b="1" i="1">
                        <a:latin typeface="Cambria Math"/>
                      </a:rPr>
                      <m:t>∙</m:t>
                    </m:r>
                    <m:sSubSup>
                      <m:sSubSupPr>
                        <m:ctrlPr>
                          <a:rPr lang="it-IT" sz="24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/>
                          </a:rPr>
                          <m:t>𝑰𝑸𝑹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𝑪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latin typeface="Cambria Math"/>
                          </a:rPr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</a:rPr>
                          <m:t>𝑪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latin typeface="Cambria Math"/>
                          </a:rPr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  <m:r>
                      <a:rPr lang="en-US" sz="2400" b="1" i="1">
                        <a:latin typeface="Cambria Math"/>
                      </a:rPr>
                      <m:t>𝟓</m:t>
                    </m:r>
                    <m:r>
                      <a:rPr lang="en-US" sz="2400" b="1" i="1">
                        <a:latin typeface="Cambria Math"/>
                      </a:rPr>
                      <m:t>∙</m:t>
                    </m:r>
                    <m:sSubSup>
                      <m:sSubSupPr>
                        <m:ctrlPr>
                          <a:rPr lang="it-IT" sz="24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/>
                          </a:rPr>
                          <m:t>𝑰𝑸𝑹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𝑪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latin typeface="Cambria Math"/>
                          </a:rPr>
                          <m:t>𝝉</m:t>
                        </m:r>
                      </m:sup>
                    </m:sSubSup>
                    <m:d>
                      <m:dPr>
                        <m:ctrlPr>
                          <a:rPr lang="it-IT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400" b="1" dirty="0"/>
                  <a:t>]</a:t>
                </a:r>
                <a:endParaRPr lang="en-US" sz="2400" b="1" dirty="0" smtClean="0"/>
              </a:p>
              <a:p>
                <a:endParaRPr lang="en-US" sz="2400" b="1" dirty="0"/>
              </a:p>
              <a:p>
                <a:r>
                  <a:rPr lang="en-US" sz="2400" b="1" dirty="0"/>
                  <a:t>calculated for all stations (k</a:t>
                </a:r>
                <a:r>
                  <a:rPr lang="en-US" sz="2400" b="1" baseline="-25000" dirty="0"/>
                  <a:t>1</a:t>
                </a:r>
                <a:r>
                  <a:rPr lang="en-US" sz="2400" b="1" dirty="0"/>
                  <a:t>,k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) within each </a:t>
                </a:r>
                <a:r>
                  <a:rPr lang="en-US" sz="2400" b="1" dirty="0" smtClean="0"/>
                  <a:t>Cluster </a:t>
                </a:r>
                <a:r>
                  <a:rPr lang="en-US" sz="2400" b="1" dirty="0"/>
                  <a:t>C</a:t>
                </a:r>
                <a:r>
                  <a:rPr lang="en-US" sz="2400" b="1" baseline="-25000" dirty="0"/>
                  <a:t>1</a:t>
                </a:r>
                <a:r>
                  <a:rPr lang="en-US" sz="2400" b="1" dirty="0"/>
                  <a:t> and C</a:t>
                </a:r>
                <a:r>
                  <a:rPr lang="en-US" sz="2400" b="1" baseline="-25000" dirty="0"/>
                  <a:t>2, </a:t>
                </a:r>
                <a:r>
                  <a:rPr lang="en-US" sz="2400" b="1" dirty="0"/>
                  <a:t>respectively</a:t>
                </a:r>
                <a:r>
                  <a:rPr lang="en-US" sz="2400" b="1" dirty="0" smtClean="0"/>
                  <a:t>.</a:t>
                </a:r>
                <a:endParaRPr lang="it-IT" sz="2400" b="1" dirty="0"/>
              </a:p>
            </p:txBody>
          </p:sp>
        </mc:Choice>
        <mc:Fallback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23" y="1484784"/>
                <a:ext cx="8694065" cy="2729658"/>
              </a:xfrm>
              <a:prstGeom prst="rect">
                <a:avLst/>
              </a:prstGeom>
              <a:blipFill rotWithShape="1">
                <a:blip r:embed="rId6"/>
                <a:stretch>
                  <a:fillRect l="-1051" t="-1342" b="-42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0" y="323945"/>
            <a:ext cx="738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/>
              <a:t>7.  </a:t>
            </a:r>
            <a:r>
              <a:rPr lang="en-US" sz="3200" b="1" dirty="0" smtClean="0"/>
              <a:t>Initialization-Updating of </a:t>
            </a:r>
            <a:r>
              <a:rPr lang="en-US" sz="3200" b="1" dirty="0" smtClean="0"/>
              <a:t>DYNAMAP</a:t>
            </a:r>
            <a:endParaRPr lang="it-IT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1475656" y="5036462"/>
                <a:ext cx="6399509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𝜏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it-IT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3200" baseline="-25000" dirty="0"/>
                  <a:t>1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 dirty="0"/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𝜏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3200" baseline="-25000" dirty="0"/>
                  <a:t>2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 dirty="0"/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𝜏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it-IT" sz="3200" dirty="0"/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36462"/>
                <a:ext cx="6399509" cy="624786"/>
              </a:xfrm>
              <a:prstGeom prst="rect">
                <a:avLst/>
              </a:prstGeom>
              <a:blipFill rotWithShape="1">
                <a:blip r:embed="rId7"/>
                <a:stretch>
                  <a:fillRect t="-10680" b="-262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993642" y="4436414"/>
                <a:ext cx="7322774" cy="504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</a:t>
                </a:r>
                <a:r>
                  <a:rPr lang="en-US" sz="2400" b="1" dirty="0" smtClean="0"/>
                  <a:t>he </a:t>
                </a:r>
                <a:r>
                  <a:rPr lang="en-US" sz="2400" b="1" dirty="0"/>
                  <a:t>mean variation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/>
                        </m:ctrlPr>
                      </m:sSubSupPr>
                      <m:e>
                        <m:r>
                          <a:rPr lang="en-US" sz="2400" b="1" i="1"/>
                          <m:t>𝜹</m:t>
                        </m:r>
                      </m:e>
                      <m:sub>
                        <m:r>
                          <a:rPr lang="en-US" sz="2400" b="1" i="1"/>
                          <m:t>𝒈</m:t>
                        </m:r>
                      </m:sub>
                      <m:sup>
                        <m:r>
                          <a:rPr lang="en-US" sz="2400" b="1" i="1"/>
                          <m:t>𝝉</m:t>
                        </m:r>
                      </m:sup>
                    </m:sSubSup>
                    <m:r>
                      <a:rPr lang="en-US" sz="2400" b="1" i="1"/>
                      <m:t>(</m:t>
                    </m:r>
                    <m:r>
                      <a:rPr lang="en-US" sz="2400" b="1" i="1"/>
                      <m:t>𝒕</m:t>
                    </m:r>
                    <m:r>
                      <a:rPr lang="en-US" sz="2400" b="1" i="1"/>
                      <m:t>)</m:t>
                    </m:r>
                  </m:oMath>
                </a14:m>
                <a:r>
                  <a:rPr lang="en-US" sz="2400" b="1" dirty="0"/>
                  <a:t> associated to each group g </a:t>
                </a:r>
                <a:r>
                  <a:rPr lang="en-US" sz="2400" b="1" dirty="0" smtClean="0"/>
                  <a:t>is, </a:t>
                </a:r>
                <a:endParaRPr lang="it-IT" sz="2400" b="1" dirty="0"/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42" y="4436414"/>
                <a:ext cx="7322774" cy="504754"/>
              </a:xfrm>
              <a:prstGeom prst="rect">
                <a:avLst/>
              </a:prstGeom>
              <a:blipFill rotWithShape="1">
                <a:blip r:embed="rId8"/>
                <a:stretch>
                  <a:fillRect l="-1332" t="-7229" r="-250" b="-204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8127527" y="495336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(3)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/>
              <p:cNvSpPr txBox="1"/>
              <p:nvPr/>
            </p:nvSpPr>
            <p:spPr>
              <a:xfrm>
                <a:off x="2" y="1637593"/>
                <a:ext cx="87484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2800" b="1" dirty="0" smtClean="0"/>
                  <a:t>7.5 </a:t>
                </a:r>
                <a:r>
                  <a:rPr lang="en-US" sz="2800" b="1" dirty="0" err="1" smtClean="0"/>
                  <a:t>Leq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at time t for arbitrary receiver point a: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it-IT" sz="2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/>
                          </a:rPr>
                          <m:t>𝑳𝒆𝒒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𝝉</m:t>
                        </m:r>
                      </m:sub>
                      <m:sup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sup>
                    </m:sSubSup>
                    <m:d>
                      <m:dPr>
                        <m:ctrlPr>
                          <a:rPr lang="it-IT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endParaRPr lang="it-IT" sz="2800" dirty="0"/>
              </a:p>
            </p:txBody>
          </p:sp>
        </mc:Choice>
        <mc:Fallback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1637593"/>
                <a:ext cx="8748462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0" y="323945"/>
            <a:ext cx="738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/>
              <a:t>7.  </a:t>
            </a:r>
            <a:r>
              <a:rPr lang="en-US" sz="3200" b="1" dirty="0" smtClean="0"/>
              <a:t>Initialization-Updating of </a:t>
            </a:r>
            <a:r>
              <a:rPr lang="en-US" sz="3200" b="1" dirty="0" smtClean="0"/>
              <a:t>DYNAMAP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r="28008"/>
          <a:stretch/>
        </p:blipFill>
        <p:spPr bwMode="auto">
          <a:xfrm>
            <a:off x="918839" y="3717032"/>
            <a:ext cx="6917484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tangolo 1"/>
              <p:cNvSpPr/>
              <p:nvPr/>
            </p:nvSpPr>
            <p:spPr>
              <a:xfrm>
                <a:off x="360041" y="2369999"/>
                <a:ext cx="8748463" cy="1563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The </a:t>
                </a:r>
                <a:r>
                  <a:rPr lang="en-US" b="1" dirty="0"/>
                  <a:t>absolute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/>
                        </m:ctrlPr>
                      </m:sSubSupPr>
                      <m:e>
                        <m:r>
                          <a:rPr lang="en-US" b="1" i="1"/>
                          <m:t>𝑳𝒆𝒒</m:t>
                        </m:r>
                      </m:e>
                      <m:sub>
                        <m:r>
                          <a:rPr lang="en-US" b="1" i="1"/>
                          <m:t>𝝉</m:t>
                        </m:r>
                      </m:sub>
                      <m:sup>
                        <m:r>
                          <a:rPr lang="en-US" b="1" i="1"/>
                          <m:t>𝒂</m:t>
                        </m:r>
                      </m:sup>
                    </m:sSubSup>
                    <m:d>
                      <m:dPr>
                        <m:ctrlPr>
                          <a:rPr lang="it-IT" b="1" i="1"/>
                        </m:ctrlPr>
                      </m:dPr>
                      <m:e>
                        <m:r>
                          <a:rPr lang="en-US" b="1" i="1"/>
                          <m:t>𝒕</m:t>
                        </m:r>
                      </m:e>
                    </m:d>
                  </m:oMath>
                </a14:m>
                <a:r>
                  <a:rPr lang="en-US" b="1" dirty="0"/>
                  <a:t> at time t for an arbitrary receiver point </a:t>
                </a:r>
                <a:r>
                  <a:rPr lang="en-US" b="1" i="1" dirty="0"/>
                  <a:t>a</a:t>
                </a:r>
                <a:r>
                  <a:rPr lang="en-US" b="1" dirty="0"/>
                  <a:t> can be obtained from the measured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/>
                        </m:ctrlPr>
                      </m:sSubSupPr>
                      <m:e>
                        <m:r>
                          <a:rPr lang="en-US" b="1" i="1"/>
                          <m:t>𝜹</m:t>
                        </m:r>
                      </m:e>
                      <m:sub>
                        <m:r>
                          <a:rPr lang="en-US" b="1" i="1"/>
                          <m:t>𝒈</m:t>
                        </m:r>
                      </m:sub>
                      <m:sup>
                        <m:r>
                          <a:rPr lang="en-US" b="1" i="1"/>
                          <m:t>𝝉</m:t>
                        </m:r>
                      </m:sup>
                    </m:sSubSup>
                    <m:r>
                      <a:rPr lang="en-US" b="1" i="1"/>
                      <m:t>(</m:t>
                    </m:r>
                    <m:r>
                      <a:rPr lang="en-US" b="1" i="1"/>
                      <m:t>𝒕</m:t>
                    </m:r>
                    <m:r>
                      <a:rPr lang="en-US" b="1" i="1"/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(Eq</a:t>
                </a:r>
                <a:r>
                  <a:rPr lang="en-US" b="1" dirty="0"/>
                  <a:t>. </a:t>
                </a:r>
                <a:r>
                  <a:rPr lang="en-US" b="1" dirty="0" smtClean="0"/>
                  <a:t>(2) </a:t>
                </a:r>
                <a:r>
                  <a:rPr lang="en-US" b="1" dirty="0"/>
                  <a:t>or Eq. </a:t>
                </a:r>
                <a:r>
                  <a:rPr lang="en-US" b="1" dirty="0" smtClean="0"/>
                  <a:t>(3)). First, we </a:t>
                </a:r>
                <a:r>
                  <a:rPr lang="en-US" b="1" dirty="0"/>
                  <a:t>need </a:t>
                </a:r>
                <a:r>
                  <a:rPr lang="en-US" b="1" dirty="0" smtClean="0"/>
                  <a:t>the </a:t>
                </a:r>
                <a:r>
                  <a:rPr lang="en-US" b="1" dirty="0"/>
                  <a:t>value of 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L</a:t>
                </a:r>
                <a:r>
                  <a:rPr lang="en-US" b="1" baseline="-25000" dirty="0" err="1" smtClean="0"/>
                  <a:t>eqref</a:t>
                </a:r>
                <a:r>
                  <a:rPr lang="en-US" b="1" baseline="-25000" dirty="0" smtClean="0"/>
                  <a:t>(</a:t>
                </a:r>
                <a:r>
                  <a:rPr lang="en-US" b="1" baseline="-25000" dirty="0" err="1" smtClean="0"/>
                  <a:t>g,</a:t>
                </a:r>
                <a:r>
                  <a:rPr lang="en-US" b="1" i="1" baseline="-25000" dirty="0" err="1" smtClean="0"/>
                  <a:t>a</a:t>
                </a:r>
                <a:r>
                  <a:rPr lang="en-US" b="1" i="1" baseline="-25000" dirty="0"/>
                  <a:t>) </a:t>
                </a:r>
                <a:r>
                  <a:rPr lang="en-US" b="1" i="1" baseline="-25000" dirty="0" smtClean="0"/>
                  <a:t>  </a:t>
                </a:r>
                <a:r>
                  <a:rPr lang="en-US" b="1" dirty="0" smtClean="0"/>
                  <a:t>at </a:t>
                </a:r>
                <a:r>
                  <a:rPr lang="en-US" b="1" dirty="0"/>
                  <a:t>the </a:t>
                </a:r>
                <a:endParaRPr lang="en-US" b="1" dirty="0" smtClean="0"/>
              </a:p>
              <a:p>
                <a:r>
                  <a:rPr lang="en-US" b="1" dirty="0" smtClean="0"/>
                  <a:t>receiver </a:t>
                </a:r>
                <a:r>
                  <a:rPr lang="en-US" b="1" dirty="0"/>
                  <a:t>point</a:t>
                </a:r>
                <a:r>
                  <a:rPr lang="en-US" b="1" i="1" dirty="0"/>
                  <a:t> a</a:t>
                </a:r>
                <a:r>
                  <a:rPr lang="en-US" b="1" dirty="0"/>
                  <a:t> due to the noise produced by roads in the group g, which is provided by </a:t>
                </a:r>
                <a:endParaRPr lang="en-US" b="1" dirty="0" smtClean="0"/>
              </a:p>
              <a:p>
                <a:r>
                  <a:rPr lang="en-US" b="1" dirty="0" smtClean="0"/>
                  <a:t>the </a:t>
                </a:r>
                <a:r>
                  <a:rPr lang="en-US" b="1" dirty="0"/>
                  <a:t>calculated (CADNA) acoustic map</a:t>
                </a:r>
                <a:r>
                  <a:rPr lang="en-US" b="1" i="1" dirty="0"/>
                  <a:t>. </a:t>
                </a:r>
                <a:r>
                  <a:rPr lang="en-US" b="1" dirty="0"/>
                  <a:t>The absolute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/>
                        </m:ctrlPr>
                      </m:sSubSupPr>
                      <m:e>
                        <m:r>
                          <a:rPr lang="en-US" b="1" i="1"/>
                          <m:t>𝑳𝒆𝒒</m:t>
                        </m:r>
                      </m:e>
                      <m:sub>
                        <m:r>
                          <a:rPr lang="en-US" b="1" i="1"/>
                          <m:t>𝝉</m:t>
                        </m:r>
                      </m:sub>
                      <m:sup>
                        <m:r>
                          <a:rPr lang="en-US" b="1" i="1"/>
                          <m:t>𝒂</m:t>
                        </m:r>
                      </m:sup>
                    </m:sSubSup>
                    <m:d>
                      <m:dPr>
                        <m:ctrlPr>
                          <a:rPr lang="it-IT" b="1" i="1"/>
                        </m:ctrlPr>
                      </m:dPr>
                      <m:e>
                        <m:r>
                          <a:rPr lang="en-US" b="1" i="1"/>
                          <m:t>𝒕</m:t>
                        </m:r>
                      </m:e>
                    </m:d>
                  </m:oMath>
                </a14:m>
                <a:r>
                  <a:rPr lang="en-US" b="1" dirty="0"/>
                  <a:t> at location </a:t>
                </a:r>
                <a:r>
                  <a:rPr lang="en-US" b="1" i="1" dirty="0"/>
                  <a:t>a</a:t>
                </a:r>
                <a:r>
                  <a:rPr lang="en-US" b="1" dirty="0"/>
                  <a:t> at time t=</a:t>
                </a:r>
                <a:r>
                  <a:rPr lang="en-US" b="1" dirty="0" err="1"/>
                  <a:t>nτ</a:t>
                </a:r>
                <a:r>
                  <a:rPr lang="en-US" b="1" dirty="0"/>
                  <a:t> can </a:t>
                </a:r>
                <a:endParaRPr lang="en-US" b="1" dirty="0" smtClean="0"/>
              </a:p>
              <a:p>
                <a:r>
                  <a:rPr lang="en-US" b="1" dirty="0" smtClean="0"/>
                  <a:t>then </a:t>
                </a:r>
                <a:r>
                  <a:rPr lang="en-US" b="1" dirty="0"/>
                  <a:t>be estimated by,</a:t>
                </a:r>
                <a14:m>
                  <m:oMath xmlns:m="http://schemas.openxmlformats.org/officeDocument/2006/math">
                    <m:r>
                      <a:rPr lang="en-US" b="1" i="1"/>
                      <m:t> </m:t>
                    </m:r>
                  </m:oMath>
                </a14:m>
                <a:endParaRPr lang="it-IT" b="1" dirty="0"/>
              </a:p>
            </p:txBody>
          </p:sp>
        </mc:Choice>
        <mc:Fallback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1" y="2369999"/>
                <a:ext cx="8748463" cy="1563057"/>
              </a:xfrm>
              <a:prstGeom prst="rect">
                <a:avLst/>
              </a:prstGeom>
              <a:blipFill rotWithShape="1">
                <a:blip r:embed="rId7"/>
                <a:stretch>
                  <a:fillRect l="-557" t="-1563" r="-279" b="-58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asellaDiTesto 7"/>
          <p:cNvSpPr txBox="1"/>
          <p:nvPr/>
        </p:nvSpPr>
        <p:spPr>
          <a:xfrm>
            <a:off x="576064" y="323945"/>
            <a:ext cx="615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/>
              <a:t>8</a:t>
            </a:r>
            <a:r>
              <a:rPr lang="en-US" sz="3200" b="1" dirty="0" smtClean="0"/>
              <a:t>.  CONCLUSIONS</a:t>
            </a:r>
            <a:endParaRPr lang="it-IT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tangolo 2"/>
              <p:cNvSpPr/>
              <p:nvPr/>
            </p:nvSpPr>
            <p:spPr>
              <a:xfrm>
                <a:off x="576064" y="1556792"/>
                <a:ext cx="8172400" cy="4569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00" b="1" dirty="0" smtClean="0"/>
                  <a:t>We </a:t>
                </a:r>
                <a:r>
                  <a:rPr lang="en-US" sz="1900" b="1" dirty="0"/>
                  <a:t>have discussed a procedure for starting and implementing the six acoustic maps (one for each group g) of </a:t>
                </a:r>
                <a:r>
                  <a:rPr lang="en-US" sz="1900" b="1" dirty="0" err="1"/>
                  <a:t>Dynamap</a:t>
                </a:r>
                <a:r>
                  <a:rPr lang="en-US" sz="1900" b="1" dirty="0"/>
                  <a:t> for the Zone 9 of the City of Milan. </a:t>
                </a:r>
                <a:endParaRPr lang="en-US" sz="1900" b="1" dirty="0" smtClean="0"/>
              </a:p>
              <a:p>
                <a:endParaRPr lang="en-US" sz="1900" b="1" dirty="0"/>
              </a:p>
              <a:p>
                <a:r>
                  <a:rPr lang="en-US" sz="1900" b="1" dirty="0" smtClean="0"/>
                  <a:t>This </a:t>
                </a:r>
                <a:r>
                  <a:rPr lang="en-US" sz="1900" b="1" dirty="0"/>
                  <a:t>procedure considers three time intervals during the day: </a:t>
                </a:r>
                <a:endParaRPr lang="en-US" sz="1900" b="1" dirty="0" smtClean="0"/>
              </a:p>
              <a:p>
                <a:r>
                  <a:rPr lang="en-US" sz="1900" b="1" dirty="0"/>
                  <a:t> </a:t>
                </a:r>
                <a:r>
                  <a:rPr lang="en-US" sz="1900" b="1" dirty="0" smtClean="0"/>
                  <a:t>              </a:t>
                </a:r>
                <a:r>
                  <a:rPr lang="en-US" sz="1900" b="1" dirty="0" err="1" smtClean="0"/>
                  <a:t>T</a:t>
                </a:r>
                <a:r>
                  <a:rPr lang="en-US" sz="1900" b="1" baseline="-25000" dirty="0" err="1" smtClean="0"/>
                  <a:t>h</a:t>
                </a:r>
                <a:r>
                  <a:rPr lang="en-US" sz="1900" b="1" dirty="0"/>
                  <a:t>=(07:00 - 21:00), (21:00 - 01:00), (01:00 - 07:00), </a:t>
                </a:r>
                <a:endParaRPr lang="en-US" sz="1900" b="1" dirty="0" smtClean="0"/>
              </a:p>
              <a:p>
                <a:r>
                  <a:rPr lang="en-US" sz="1900" b="1" dirty="0" smtClean="0"/>
                  <a:t>for </a:t>
                </a:r>
                <a:r>
                  <a:rPr lang="en-US" sz="1900" b="1" dirty="0"/>
                  <a:t>the three discretization times τ= (5, 15, 60) min, respectively. </a:t>
                </a:r>
                <a:endParaRPr lang="en-US" sz="1900" b="1" dirty="0" smtClean="0"/>
              </a:p>
              <a:p>
                <a:endParaRPr lang="en-US" sz="1900" b="1" dirty="0"/>
              </a:p>
              <a:p>
                <a:r>
                  <a:rPr lang="en-US" sz="1900" b="1" dirty="0" smtClean="0"/>
                  <a:t>We </a:t>
                </a:r>
                <a:r>
                  <a:rPr lang="en-US" sz="1900" b="1" dirty="0"/>
                  <a:t>have presented two methods for evaluating the variations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900" b="1" i="1"/>
                        </m:ctrlPr>
                      </m:sSubSupPr>
                      <m:e>
                        <m:r>
                          <a:rPr lang="en-US" sz="1900" b="1" i="1"/>
                          <m:t>𝜹</m:t>
                        </m:r>
                      </m:e>
                      <m:sub>
                        <m:r>
                          <a:rPr lang="en-US" sz="1900" b="1" i="1"/>
                          <m:t>𝒈</m:t>
                        </m:r>
                      </m:sub>
                      <m:sup>
                        <m:r>
                          <a:rPr lang="en-US" sz="1900" b="1" i="1"/>
                          <m:t>𝝉</m:t>
                        </m:r>
                      </m:sup>
                    </m:sSubSup>
                    <m:r>
                      <a:rPr lang="en-US" sz="1900" b="1" i="1"/>
                      <m:t>(</m:t>
                    </m:r>
                    <m:r>
                      <a:rPr lang="en-US" sz="1900" b="1" i="1"/>
                      <m:t>𝒕</m:t>
                    </m:r>
                    <m:r>
                      <a:rPr lang="en-US" sz="1900" b="1" i="1"/>
                      <m:t>)</m:t>
                    </m:r>
                  </m:oMath>
                </a14:m>
                <a:r>
                  <a:rPr lang="en-US" sz="1900" b="1" dirty="0"/>
                  <a:t> [dB</a:t>
                </a:r>
                <a:r>
                  <a:rPr lang="en-US" sz="1900" b="1" dirty="0" smtClean="0"/>
                  <a:t>]:</a:t>
                </a:r>
              </a:p>
              <a:p>
                <a:pPr marL="342900" indent="-342900">
                  <a:buAutoNum type="arabicParenBoth"/>
                </a:pPr>
                <a:r>
                  <a:rPr lang="en-US" sz="1900" b="1" dirty="0" smtClean="0"/>
                  <a:t>In the first one, the average of variations is </a:t>
                </a:r>
                <a:r>
                  <a:rPr lang="en-US" sz="1900" b="1" dirty="0"/>
                  <a:t>performed over the four stations within each group </a:t>
                </a:r>
                <a:r>
                  <a:rPr lang="en-US" sz="1900" b="1" dirty="0" smtClean="0"/>
                  <a:t>g, Eq.(2).</a:t>
                </a:r>
              </a:p>
              <a:p>
                <a:pPr marL="342900" indent="-342900">
                  <a:buAutoNum type="arabicParenBoth"/>
                </a:pPr>
                <a:r>
                  <a:rPr lang="en-US" sz="1900" b="1" dirty="0" smtClean="0"/>
                  <a:t>In the </a:t>
                </a:r>
                <a:r>
                  <a:rPr lang="en-US" sz="1900" b="1" dirty="0"/>
                  <a:t>second </a:t>
                </a:r>
                <a:r>
                  <a:rPr lang="en-US" sz="1900" b="1" dirty="0" smtClean="0"/>
                  <a:t>method, we use </a:t>
                </a:r>
                <a:r>
                  <a:rPr lang="en-US" sz="1900" b="1" dirty="0"/>
                  <a:t>the corresponding values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1900" b="1" i="1"/>
                        </m:ctrlPr>
                      </m:accPr>
                      <m:e>
                        <m:r>
                          <a:rPr lang="en-US" sz="1900" b="1" i="1"/>
                          <m:t>𝜷</m:t>
                        </m:r>
                      </m:e>
                    </m:acc>
                  </m:oMath>
                </a14:m>
                <a:r>
                  <a:rPr lang="en-US" sz="1900" b="1" baseline="-25000" dirty="0"/>
                  <a:t>1</a:t>
                </a:r>
                <a:r>
                  <a:rPr lang="en-US" sz="1900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900" b="1" i="1"/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sz="1900" b="1" i="1"/>
                            </m:ctrlPr>
                          </m:accPr>
                          <m:e>
                            <m:r>
                              <a:rPr lang="en-US" sz="1900" b="1" i="1"/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900" b="1" i="1"/>
                          <m:t>𝒈</m:t>
                        </m:r>
                      </m:sub>
                    </m:sSub>
                  </m:oMath>
                </a14:m>
                <a:r>
                  <a:rPr lang="en-US" sz="1900" b="1" dirty="0"/>
                  <a:t>)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1900" b="1" i="1"/>
                        </m:ctrlPr>
                      </m:accPr>
                      <m:e>
                        <m:r>
                          <a:rPr lang="en-US" sz="1900" b="1" i="1"/>
                          <m:t>𝜷</m:t>
                        </m:r>
                      </m:e>
                    </m:acc>
                  </m:oMath>
                </a14:m>
                <a:r>
                  <a:rPr lang="en-US" sz="1900" b="1" baseline="-25000" dirty="0"/>
                  <a:t>2</a:t>
                </a:r>
                <a:r>
                  <a:rPr lang="en-US" sz="1900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900" b="1" i="1"/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sz="1900" b="1" i="1"/>
                            </m:ctrlPr>
                          </m:accPr>
                          <m:e>
                            <m:r>
                              <a:rPr lang="en-US" sz="1900" b="1" i="1"/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900" b="1" i="1"/>
                          <m:t>𝒈</m:t>
                        </m:r>
                      </m:sub>
                    </m:sSub>
                  </m:oMath>
                </a14:m>
                <a:r>
                  <a:rPr lang="en-US" sz="1900" b="1" dirty="0"/>
                  <a:t>) for each group </a:t>
                </a:r>
                <a:r>
                  <a:rPr lang="en-US" sz="1900" b="1" dirty="0" smtClean="0"/>
                  <a:t>g and Eq. (3). </a:t>
                </a:r>
              </a:p>
              <a:p>
                <a:pPr marL="342900" indent="-342900">
                  <a:buAutoNum type="arabicParenBoth"/>
                </a:pPr>
                <a:endParaRPr lang="en-US" sz="1900" b="1" dirty="0"/>
              </a:p>
              <a:p>
                <a:r>
                  <a:rPr lang="en-US" sz="1900" b="1" dirty="0" smtClean="0"/>
                  <a:t>Finally</a:t>
                </a:r>
                <a:r>
                  <a:rPr lang="en-US" sz="1900" b="1" dirty="0"/>
                  <a:t>, we have presented the general formula for obtaining the absolute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900" b="1" i="1"/>
                        </m:ctrlPr>
                      </m:sSubSupPr>
                      <m:e>
                        <m:r>
                          <a:rPr lang="en-US" sz="1900" b="1" i="1"/>
                          <m:t>𝑳𝒆𝒒</m:t>
                        </m:r>
                      </m:e>
                      <m:sub>
                        <m:r>
                          <a:rPr lang="en-US" sz="1900" b="1" i="1"/>
                          <m:t>𝝉</m:t>
                        </m:r>
                      </m:sub>
                      <m:sup>
                        <m:r>
                          <a:rPr lang="en-US" sz="1900" b="1" i="1"/>
                          <m:t>𝒂</m:t>
                        </m:r>
                      </m:sup>
                    </m:sSubSup>
                    <m:d>
                      <m:dPr>
                        <m:ctrlPr>
                          <a:rPr lang="it-IT" sz="1900" b="1" i="1"/>
                        </m:ctrlPr>
                      </m:dPr>
                      <m:e>
                        <m:r>
                          <a:rPr lang="en-US" sz="1900" b="1" i="1"/>
                          <m:t>𝒕</m:t>
                        </m:r>
                      </m:e>
                    </m:d>
                  </m:oMath>
                </a14:m>
                <a:r>
                  <a:rPr lang="en-US" sz="1900" b="1" dirty="0"/>
                  <a:t> at time t for the update time τ at an arbitrary receiver point a. </a:t>
                </a:r>
                <a:endParaRPr lang="it-IT" sz="1900" b="1" dirty="0"/>
              </a:p>
            </p:txBody>
          </p:sp>
        </mc:Choice>
        <mc:Fallback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64" y="1556792"/>
                <a:ext cx="8172400" cy="4569969"/>
              </a:xfrm>
              <a:prstGeom prst="rect">
                <a:avLst/>
              </a:prstGeom>
              <a:blipFill rotWithShape="1">
                <a:blip r:embed="rId5"/>
                <a:stretch>
                  <a:fillRect l="-671" t="-667" r="-1044" b="-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9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1368425" y="908050"/>
            <a:ext cx="54356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</a:t>
            </a:r>
          </a:p>
          <a:p>
            <a:pPr algn="ctr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ATTENTION</a:t>
            </a:r>
          </a:p>
        </p:txBody>
      </p:sp>
      <p:pic>
        <p:nvPicPr>
          <p:cNvPr id="7" name="Immagin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1"/>
          <a:stretch/>
        </p:blipFill>
        <p:spPr bwMode="auto">
          <a:xfrm>
            <a:off x="1691680" y="2232159"/>
            <a:ext cx="4752528" cy="4149169"/>
          </a:xfrm>
          <a:prstGeom prst="ellipse">
            <a:avLst/>
          </a:prstGeom>
          <a:ln>
            <a:noFill/>
          </a:ln>
          <a:effectLst>
            <a:glow rad="330200">
              <a:schemeClr val="accent1">
                <a:alpha val="0"/>
              </a:schemeClr>
            </a:glow>
            <a:outerShdw blurRad="50800" dist="50800" dir="5400000" algn="ctr" rotWithShape="0">
              <a:schemeClr val="bg1">
                <a:alpha val="0"/>
              </a:schemeClr>
            </a:outerShdw>
            <a:reflection endPos="0" dir="5400000" sy="-100000" algn="bl" rotWithShape="0"/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657290" y="257155"/>
            <a:ext cx="7014805" cy="64017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b="1" dirty="0" smtClean="0"/>
              <a:t>CONTENT</a:t>
            </a:r>
            <a:r>
              <a:rPr lang="it-IT" sz="3200" b="1" dirty="0" smtClean="0"/>
              <a:t>:</a:t>
            </a:r>
            <a:endParaRPr lang="it-IT" sz="3200" b="1" dirty="0"/>
          </a:p>
          <a:p>
            <a:pPr marL="457200" indent="-457200">
              <a:buFontTx/>
              <a:buAutoNum type="arabicPeriod"/>
              <a:defRPr/>
            </a:pPr>
            <a:r>
              <a:rPr lang="it-IT" sz="3200" dirty="0" err="1"/>
              <a:t>What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DYNAMAP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t-IT" sz="3200" dirty="0" err="1" smtClean="0"/>
              <a:t>Where</a:t>
            </a:r>
            <a:r>
              <a:rPr lang="it-IT" sz="3200" dirty="0" smtClean="0"/>
              <a:t> </a:t>
            </a:r>
            <a:r>
              <a:rPr lang="it-IT" sz="3200" dirty="0" err="1"/>
              <a:t>it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 smtClean="0"/>
              <a:t>implemented</a:t>
            </a:r>
            <a:endParaRPr lang="it-IT" sz="3200" dirty="0"/>
          </a:p>
          <a:p>
            <a:pPr marL="457200" indent="-457200">
              <a:buFontTx/>
              <a:buAutoNum type="arabicPeriod"/>
              <a:defRPr/>
            </a:pPr>
            <a:r>
              <a:rPr lang="it-IT" sz="3200" dirty="0" smtClean="0"/>
              <a:t>Basic Idea: </a:t>
            </a:r>
            <a:r>
              <a:rPr lang="it-IT" sz="3200" dirty="0" err="1" smtClean="0"/>
              <a:t>Interpolation</a:t>
            </a:r>
            <a:endParaRPr lang="it-IT" sz="3200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it-IT" sz="3200" dirty="0" smtClean="0"/>
              <a:t>Non-</a:t>
            </a:r>
            <a:r>
              <a:rPr lang="it-IT" sz="3200" dirty="0" err="1" smtClean="0"/>
              <a:t>Acoustic</a:t>
            </a:r>
            <a:r>
              <a:rPr lang="it-IT" sz="3200" dirty="0" smtClean="0"/>
              <a:t> </a:t>
            </a:r>
            <a:r>
              <a:rPr lang="it-IT" sz="3200" dirty="0" err="1" smtClean="0"/>
              <a:t>Parameter</a:t>
            </a:r>
            <a:endParaRPr lang="it-IT" sz="3200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it-IT" sz="3200" dirty="0" err="1" smtClean="0"/>
              <a:t>Pilot</a:t>
            </a:r>
            <a:r>
              <a:rPr lang="it-IT" sz="3200" dirty="0" smtClean="0"/>
              <a:t> Area of DYNAMAP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t-IT" sz="3200" dirty="0" smtClean="0"/>
              <a:t>The </a:t>
            </a:r>
            <a:r>
              <a:rPr lang="it-IT" sz="3200" dirty="0" err="1" smtClean="0"/>
              <a:t>Six</a:t>
            </a:r>
            <a:r>
              <a:rPr lang="it-IT" sz="3200" dirty="0" smtClean="0"/>
              <a:t> </a:t>
            </a:r>
            <a:r>
              <a:rPr lang="it-IT" sz="3200" dirty="0" err="1" smtClean="0"/>
              <a:t>Groups</a:t>
            </a:r>
            <a:r>
              <a:rPr lang="it-IT" sz="3200" dirty="0" smtClean="0"/>
              <a:t>: </a:t>
            </a:r>
            <a:r>
              <a:rPr lang="it-IT" sz="3200" dirty="0" err="1" smtClean="0"/>
              <a:t>Noise</a:t>
            </a:r>
            <a:r>
              <a:rPr lang="it-IT" sz="3200" dirty="0" smtClean="0"/>
              <a:t> </a:t>
            </a:r>
            <a:r>
              <a:rPr lang="it-IT" sz="3200" dirty="0" err="1" smtClean="0"/>
              <a:t>Maps</a:t>
            </a:r>
            <a:endParaRPr lang="it-IT" sz="3200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it-IT" sz="3200" dirty="0" err="1" smtClean="0"/>
              <a:t>Initialization</a:t>
            </a:r>
            <a:r>
              <a:rPr lang="it-IT" sz="3200" dirty="0" smtClean="0"/>
              <a:t> </a:t>
            </a:r>
            <a:r>
              <a:rPr lang="it-IT" sz="3200" dirty="0" smtClean="0"/>
              <a:t>- </a:t>
            </a:r>
            <a:r>
              <a:rPr lang="it-IT" sz="3200" dirty="0" err="1" smtClean="0"/>
              <a:t>Updating</a:t>
            </a:r>
            <a:r>
              <a:rPr lang="it-IT" sz="3200" dirty="0" smtClean="0"/>
              <a:t> of DYNAMAP</a:t>
            </a:r>
            <a:endParaRPr lang="it-IT" sz="3200" dirty="0" smtClean="0"/>
          </a:p>
          <a:p>
            <a:pPr>
              <a:defRPr/>
            </a:pPr>
            <a:r>
              <a:rPr lang="it-IT" dirty="0" smtClean="0"/>
              <a:t>         7.1 </a:t>
            </a:r>
            <a:r>
              <a:rPr lang="it-IT" dirty="0" err="1" smtClean="0"/>
              <a:t>Treatement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and </a:t>
            </a:r>
            <a:r>
              <a:rPr lang="it-IT" dirty="0" err="1"/>
              <a:t>Leq</a:t>
            </a:r>
            <a:r>
              <a:rPr lang="it-IT" dirty="0"/>
              <a:t> </a:t>
            </a:r>
            <a:r>
              <a:rPr lang="it-IT" dirty="0" err="1"/>
              <a:t>variations</a:t>
            </a:r>
            <a:r>
              <a:rPr lang="it-IT" dirty="0"/>
              <a:t> from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smtClean="0"/>
              <a:t>Station</a:t>
            </a:r>
          </a:p>
          <a:p>
            <a:pPr>
              <a:defRPr/>
            </a:pPr>
            <a:r>
              <a:rPr lang="it-IT" dirty="0"/>
              <a:t> </a:t>
            </a:r>
            <a:r>
              <a:rPr lang="it-IT" dirty="0" smtClean="0"/>
              <a:t>        7.2 </a:t>
            </a:r>
            <a:r>
              <a:rPr lang="it-IT" dirty="0" err="1"/>
              <a:t>Starting</a:t>
            </a:r>
            <a:r>
              <a:rPr lang="it-IT" dirty="0"/>
              <a:t> </a:t>
            </a:r>
            <a:r>
              <a:rPr lang="it-IT" dirty="0" err="1"/>
              <a:t>Operation</a:t>
            </a:r>
            <a:r>
              <a:rPr lang="it-IT" dirty="0"/>
              <a:t> of </a:t>
            </a:r>
            <a:r>
              <a:rPr lang="it-IT" dirty="0" err="1"/>
              <a:t>Dynamap</a:t>
            </a:r>
            <a:r>
              <a:rPr lang="it-IT" dirty="0"/>
              <a:t> from 4 </a:t>
            </a:r>
            <a:r>
              <a:rPr lang="it-IT" dirty="0" err="1"/>
              <a:t>stations</a:t>
            </a:r>
            <a:r>
              <a:rPr lang="it-IT" dirty="0"/>
              <a:t> in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 smtClean="0"/>
              <a:t>group</a:t>
            </a:r>
            <a:endParaRPr lang="it-IT" dirty="0" smtClean="0"/>
          </a:p>
          <a:p>
            <a:pPr>
              <a:defRPr/>
            </a:pPr>
            <a:r>
              <a:rPr lang="it-IT" dirty="0"/>
              <a:t> </a:t>
            </a:r>
            <a:r>
              <a:rPr lang="it-IT" dirty="0" smtClean="0"/>
              <a:t>        7.3 </a:t>
            </a:r>
            <a:r>
              <a:rPr lang="en-US" dirty="0"/>
              <a:t>The group acceptance interval: Elimination of anomalous </a:t>
            </a:r>
            <a:r>
              <a:rPr lang="en-US" dirty="0" smtClean="0"/>
              <a:t>events</a:t>
            </a:r>
          </a:p>
          <a:p>
            <a:pPr marL="0" lvl="1">
              <a:defRPr/>
            </a:pPr>
            <a:r>
              <a:rPr lang="en-US" dirty="0" smtClean="0"/>
              <a:t>         7.4 Operation using the Clustering of the 24 recording stations</a:t>
            </a:r>
          </a:p>
          <a:p>
            <a:pPr marL="0" lvl="1">
              <a:defRPr/>
            </a:pPr>
            <a:r>
              <a:rPr lang="en-US" dirty="0"/>
              <a:t> </a:t>
            </a:r>
            <a:r>
              <a:rPr lang="en-US" dirty="0" smtClean="0"/>
              <a:t>        7.5 </a:t>
            </a:r>
            <a:r>
              <a:rPr lang="en-US" dirty="0"/>
              <a:t>Leq</a:t>
            </a:r>
            <a:r>
              <a:rPr lang="en-US" dirty="0"/>
              <a:t> </a:t>
            </a:r>
            <a:r>
              <a:rPr lang="en-US" dirty="0"/>
              <a:t>at time t for arbitrary receiver point </a:t>
            </a:r>
            <a:r>
              <a:rPr lang="en-US" dirty="0" smtClean="0"/>
              <a:t>a.</a:t>
            </a:r>
          </a:p>
          <a:p>
            <a:pPr marL="0" lvl="1">
              <a:defRPr/>
            </a:pPr>
            <a:r>
              <a:rPr lang="en-US" sz="3200" dirty="0" smtClean="0"/>
              <a:t>8.   CONCLUSIONS.</a:t>
            </a:r>
          </a:p>
          <a:p>
            <a:pPr marL="0" lvl="1">
              <a:defRPr/>
            </a:pP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250825" y="333375"/>
            <a:ext cx="8159750" cy="3538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it-IT" sz="3200" b="1" dirty="0"/>
              <a:t>  DYNAMAP: </a:t>
            </a:r>
            <a:r>
              <a:rPr lang="it-IT" sz="3200" b="1" dirty="0" err="1" smtClean="0"/>
              <a:t>Goals</a:t>
            </a:r>
            <a:endParaRPr lang="it-IT" sz="3200" b="1" dirty="0"/>
          </a:p>
          <a:p>
            <a:pPr>
              <a:defRPr/>
            </a:pPr>
            <a:endParaRPr lang="it-IT" sz="3200" b="1" dirty="0"/>
          </a:p>
          <a:p>
            <a:pPr>
              <a:defRPr/>
            </a:pPr>
            <a:r>
              <a:rPr lang="it-IT" sz="2800" dirty="0"/>
              <a:t>    </a:t>
            </a:r>
            <a:r>
              <a:rPr lang="it-IT" sz="4000" dirty="0"/>
              <a:t>Generate Real-Time </a:t>
            </a:r>
          </a:p>
          <a:p>
            <a:pPr>
              <a:defRPr/>
            </a:pPr>
            <a:r>
              <a:rPr lang="it-IT" sz="4000" dirty="0"/>
              <a:t>   </a:t>
            </a:r>
            <a:r>
              <a:rPr lang="it-IT" sz="4000" dirty="0" err="1"/>
              <a:t>Dynamic</a:t>
            </a:r>
            <a:r>
              <a:rPr lang="it-IT" sz="4000" dirty="0"/>
              <a:t> </a:t>
            </a:r>
            <a:r>
              <a:rPr lang="it-IT" sz="4000" dirty="0" err="1"/>
              <a:t>Traffic</a:t>
            </a:r>
            <a:r>
              <a:rPr lang="it-IT" sz="4000" dirty="0"/>
              <a:t> </a:t>
            </a:r>
            <a:r>
              <a:rPr lang="it-IT" sz="4000" dirty="0" err="1"/>
              <a:t>Noise</a:t>
            </a:r>
            <a:r>
              <a:rPr lang="it-IT" sz="4000" dirty="0"/>
              <a:t> </a:t>
            </a:r>
            <a:r>
              <a:rPr lang="it-IT" sz="4000" dirty="0" err="1"/>
              <a:t>Maps</a:t>
            </a:r>
            <a:r>
              <a:rPr lang="it-IT" sz="4000" dirty="0"/>
              <a:t> </a:t>
            </a:r>
          </a:p>
          <a:p>
            <a:pPr>
              <a:defRPr/>
            </a:pPr>
            <a:r>
              <a:rPr lang="it-IT" sz="4000" dirty="0"/>
              <a:t>   </a:t>
            </a:r>
            <a:r>
              <a:rPr lang="it-IT" sz="4000" dirty="0" err="1"/>
              <a:t>within</a:t>
            </a:r>
            <a:r>
              <a:rPr lang="it-IT" sz="4000" dirty="0"/>
              <a:t> a Large Urban Area </a:t>
            </a:r>
          </a:p>
          <a:p>
            <a:pPr>
              <a:defRPr/>
            </a:pPr>
            <a:r>
              <a:rPr lang="it-IT" sz="4000" dirty="0"/>
              <a:t>   </a:t>
            </a:r>
            <a:r>
              <a:rPr lang="it-IT" sz="4000" dirty="0" err="1"/>
              <a:t>using</a:t>
            </a:r>
            <a:r>
              <a:rPr lang="it-IT" sz="4000" dirty="0"/>
              <a:t> </a:t>
            </a:r>
            <a:r>
              <a:rPr lang="it-IT" sz="4000" i="1" dirty="0" err="1">
                <a:solidFill>
                  <a:srgbClr val="FF0000"/>
                </a:solidFill>
              </a:rPr>
              <a:t>few</a:t>
            </a:r>
            <a:r>
              <a:rPr lang="it-IT" sz="4000" i="1" dirty="0"/>
              <a:t> </a:t>
            </a:r>
            <a:r>
              <a:rPr lang="it-IT" sz="4000" dirty="0" err="1"/>
              <a:t>Monitoring</a:t>
            </a:r>
            <a:r>
              <a:rPr lang="it-IT" sz="4000" i="1" dirty="0"/>
              <a:t> </a:t>
            </a:r>
            <a:r>
              <a:rPr lang="it-IT" sz="4000" dirty="0" err="1"/>
              <a:t>Noise</a:t>
            </a:r>
            <a:r>
              <a:rPr lang="it-IT" sz="4000" i="1" dirty="0"/>
              <a:t> </a:t>
            </a:r>
            <a:r>
              <a:rPr lang="it-IT" sz="4000" dirty="0" err="1"/>
              <a:t>Stations</a:t>
            </a:r>
            <a:r>
              <a:rPr lang="it-IT" sz="4000" dirty="0"/>
              <a:t>.</a:t>
            </a:r>
          </a:p>
        </p:txBody>
      </p:sp>
      <p:sp>
        <p:nvSpPr>
          <p:cNvPr id="4101" name="CasellaDiTesto 2"/>
          <p:cNvSpPr txBox="1">
            <a:spLocks noChangeArrowheads="1"/>
          </p:cNvSpPr>
          <p:nvPr/>
        </p:nvSpPr>
        <p:spPr bwMode="auto">
          <a:xfrm>
            <a:off x="539750" y="4437063"/>
            <a:ext cx="7993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it-IT" altLang="it-IT" sz="2800" i="1" dirty="0" err="1"/>
              <a:t>Each</a:t>
            </a:r>
            <a:r>
              <a:rPr lang="it-IT" altLang="it-IT" sz="2800" i="1" dirty="0"/>
              <a:t> </a:t>
            </a:r>
            <a:r>
              <a:rPr lang="it-IT" altLang="it-IT" sz="2800" i="1" dirty="0" err="1"/>
              <a:t>Noise</a:t>
            </a:r>
            <a:r>
              <a:rPr lang="it-IT" altLang="it-IT" sz="2800" i="1" dirty="0"/>
              <a:t> </a:t>
            </a:r>
            <a:r>
              <a:rPr lang="it-IT" altLang="it-IT" sz="2800" i="1" dirty="0" err="1"/>
              <a:t>Map</a:t>
            </a:r>
            <a:r>
              <a:rPr lang="it-IT" altLang="it-IT" sz="2800" i="1" dirty="0"/>
              <a:t> </a:t>
            </a:r>
            <a:r>
              <a:rPr lang="it-IT" altLang="it-IT" sz="2800" i="1" dirty="0" err="1"/>
              <a:t>represents</a:t>
            </a:r>
            <a:r>
              <a:rPr lang="it-IT" altLang="it-IT" sz="2800" i="1" dirty="0"/>
              <a:t> a </a:t>
            </a:r>
            <a:r>
              <a:rPr lang="it-IT" altLang="it-IT" sz="2800" i="1" dirty="0" err="1"/>
              <a:t>group</a:t>
            </a:r>
            <a:r>
              <a:rPr lang="it-IT" altLang="it-IT" sz="2800" i="1" dirty="0"/>
              <a:t> of road </a:t>
            </a:r>
            <a:r>
              <a:rPr lang="it-IT" altLang="it-IT" sz="2800" i="1" dirty="0" err="1"/>
              <a:t>stretches</a:t>
            </a:r>
            <a:r>
              <a:rPr lang="it-IT" altLang="it-IT" sz="2800" i="1" dirty="0"/>
              <a:t>, </a:t>
            </a:r>
          </a:p>
          <a:p>
            <a:pPr eaLnBrk="1" hangingPunct="1"/>
            <a:r>
              <a:rPr lang="it-IT" altLang="it-IT" sz="2800" i="1" dirty="0" err="1" smtClean="0"/>
              <a:t>displaying</a:t>
            </a:r>
            <a:r>
              <a:rPr lang="it-IT" altLang="it-IT" sz="2800" i="1" dirty="0" smtClean="0"/>
              <a:t> </a:t>
            </a:r>
            <a:r>
              <a:rPr lang="it-IT" altLang="it-IT" sz="2800" i="1" dirty="0" err="1" smtClean="0"/>
              <a:t>similar</a:t>
            </a:r>
            <a:r>
              <a:rPr lang="it-IT" altLang="it-IT" sz="2800" i="1" dirty="0" smtClean="0"/>
              <a:t> </a:t>
            </a:r>
            <a:r>
              <a:rPr lang="it-IT" altLang="it-IT" sz="2800" i="1" dirty="0" err="1"/>
              <a:t>Acoustic</a:t>
            </a:r>
            <a:r>
              <a:rPr lang="it-IT" altLang="it-IT" sz="2800" i="1" dirty="0"/>
              <a:t> </a:t>
            </a:r>
            <a:r>
              <a:rPr lang="it-IT" altLang="it-IT" sz="2800" i="1" dirty="0" err="1"/>
              <a:t>Equivalent</a:t>
            </a:r>
            <a:r>
              <a:rPr lang="it-IT" altLang="it-IT" sz="2800" i="1" dirty="0"/>
              <a:t> </a:t>
            </a:r>
            <a:r>
              <a:rPr lang="it-IT" altLang="it-IT" sz="2800" i="1" dirty="0" err="1"/>
              <a:t>Levels</a:t>
            </a:r>
            <a:r>
              <a:rPr lang="it-IT" altLang="it-IT" sz="2800" i="1" dirty="0"/>
              <a:t>, </a:t>
            </a:r>
            <a:r>
              <a:rPr lang="it-IT" altLang="it-IT" sz="2800" i="1" dirty="0" err="1"/>
              <a:t>Leq</a:t>
            </a:r>
            <a:r>
              <a:rPr lang="it-IT" altLang="it-IT" sz="2800" i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4" name="Immagin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0"/>
          <a:stretch>
            <a:fillRect/>
          </a:stretch>
        </p:blipFill>
        <p:spPr bwMode="auto">
          <a:xfrm>
            <a:off x="107950" y="1160463"/>
            <a:ext cx="5915025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magin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9978" r="70749" b="45778"/>
          <a:stretch>
            <a:fillRect/>
          </a:stretch>
        </p:blipFill>
        <p:spPr bwMode="auto">
          <a:xfrm>
            <a:off x="5835650" y="2781300"/>
            <a:ext cx="31226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349250"/>
            <a:ext cx="73961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/>
              <a:t>2. The </a:t>
            </a:r>
            <a:r>
              <a:rPr lang="en-US" sz="2800" b="1" dirty="0"/>
              <a:t>Nine Urban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/>
              <a:t>Areas of Milan City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3635375" y="1773238"/>
            <a:ext cx="2332038" cy="287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CasellaDiTesto 13"/>
          <p:cNvSpPr txBox="1">
            <a:spLocks noChangeArrowheads="1"/>
          </p:cNvSpPr>
          <p:nvPr/>
        </p:nvSpPr>
        <p:spPr bwMode="auto">
          <a:xfrm>
            <a:off x="6011863" y="1557338"/>
            <a:ext cx="1614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DFA021"/>
                </a:solidFill>
              </a:rPr>
              <a:t>Urban Zone 9</a:t>
            </a:r>
          </a:p>
          <a:p>
            <a:pPr eaLnBrk="1" hangingPunct="1"/>
            <a:r>
              <a:rPr lang="it-IT" altLang="it-IT" sz="2000" b="1" dirty="0">
                <a:solidFill>
                  <a:srgbClr val="DFA021"/>
                </a:solidFill>
              </a:rPr>
              <a:t>  (</a:t>
            </a:r>
            <a:r>
              <a:rPr lang="it-IT" altLang="it-IT" sz="2000" b="1" dirty="0" err="1">
                <a:solidFill>
                  <a:srgbClr val="DFA021"/>
                </a:solidFill>
              </a:rPr>
              <a:t>Pilot</a:t>
            </a:r>
            <a:r>
              <a:rPr lang="it-IT" altLang="it-IT" sz="2000" b="1" dirty="0">
                <a:solidFill>
                  <a:srgbClr val="DFA021"/>
                </a:solidFill>
              </a:rPr>
              <a:t> Area)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magin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7" r="3525" b="2614"/>
          <a:stretch/>
        </p:blipFill>
        <p:spPr bwMode="auto">
          <a:xfrm>
            <a:off x="4654838" y="1484784"/>
            <a:ext cx="4237642" cy="39167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1" y="188640"/>
            <a:ext cx="7308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 smtClean="0"/>
              <a:t>   3.  Modeling Noise in a Large Urban Area:</a:t>
            </a:r>
          </a:p>
          <a:p>
            <a:pPr lvl="0" algn="ctr"/>
            <a:r>
              <a:rPr lang="en-US" sz="2400" b="1" dirty="0" smtClean="0"/>
              <a:t>Basic Observations on Data of 93 noise stations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72009" y="1628800"/>
                <a:ext cx="4860031" cy="3146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The </a:t>
                </a:r>
                <a:r>
                  <a:rPr lang="en-US" b="1" dirty="0" smtClean="0"/>
                  <a:t>hourly </a:t>
                </a:r>
                <a:r>
                  <a:rPr lang="en-US" b="1" dirty="0"/>
                  <a:t>T</a:t>
                </a:r>
                <a:r>
                  <a:rPr lang="en-US" b="1" dirty="0" smtClean="0"/>
                  <a:t>raffic Noise </a:t>
                </a:r>
                <a:r>
                  <a:rPr lang="en-US" b="1" dirty="0"/>
                  <a:t>from </a:t>
                </a:r>
                <a:r>
                  <a:rPr lang="en-US" b="1" dirty="0" smtClean="0"/>
                  <a:t>the 93 </a:t>
                </a:r>
                <a:r>
                  <a:rPr lang="en-US" b="1" dirty="0"/>
                  <a:t>monitoring </a:t>
                </a:r>
                <a:r>
                  <a:rPr lang="en-US" b="1" dirty="0" smtClean="0"/>
                  <a:t>stations </a:t>
                </a:r>
                <a:r>
                  <a:rPr lang="en-US" b="1" dirty="0" err="1" smtClean="0"/>
                  <a:t>analized</a:t>
                </a:r>
                <a:r>
                  <a:rPr lang="en-US" b="1" dirty="0" smtClean="0"/>
                  <a:t>: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standard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clustering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techniques</a:t>
                </a:r>
                <a:r>
                  <a:rPr lang="en-US" b="1" dirty="0" smtClean="0"/>
                  <a:t>.</a:t>
                </a:r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 smtClean="0"/>
                  <a:t> </a:t>
                </a:r>
                <a:r>
                  <a:rPr lang="en-US" b="1" dirty="0"/>
                  <a:t>The TWO-cluster results: Cluster 1 and 2. </a:t>
                </a:r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 smtClean="0"/>
                  <a:t>C1 </a:t>
                </a:r>
                <a:r>
                  <a:rPr lang="en-US" b="1" dirty="0"/>
                  <a:t>represents 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853E8"/>
                    </a:solidFill>
                  </a:rPr>
                  <a:t>low</a:t>
                </a:r>
                <a:r>
                  <a:rPr lang="en-US" b="1" dirty="0" smtClean="0"/>
                  <a:t>  traffic roads (N=56)</a:t>
                </a:r>
              </a:p>
              <a:p>
                <a:pPr algn="ctr"/>
                <a:r>
                  <a:rPr lang="en-US" b="1" dirty="0" smtClean="0"/>
                  <a:t>C2 </a:t>
                </a:r>
                <a:r>
                  <a:rPr lang="en-US" b="1" dirty="0"/>
                  <a:t>represents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high</a:t>
                </a:r>
                <a:r>
                  <a:rPr lang="en-US" b="1" dirty="0" smtClean="0"/>
                  <a:t> traffic roads</a:t>
                </a:r>
                <a:r>
                  <a:rPr lang="en-US" b="1" dirty="0"/>
                  <a:t> </a:t>
                </a:r>
                <a:r>
                  <a:rPr lang="en-US" b="1" dirty="0" smtClean="0"/>
                  <a:t>(N=37)</a:t>
                </a:r>
                <a:endParaRPr lang="en-US" b="1" dirty="0"/>
              </a:p>
              <a:p>
                <a:pPr algn="just"/>
                <a:endParaRPr lang="en-US" b="1" dirty="0" smtClean="0"/>
              </a:p>
              <a:p>
                <a:pPr algn="just"/>
                <a:r>
                  <a:rPr lang="en-US" b="1" dirty="0" smtClean="0"/>
                  <a:t>Figure displays </a:t>
                </a:r>
                <a:r>
                  <a:rPr lang="en-US" b="1" dirty="0"/>
                  <a:t>the mean normalized acoustic equivalent levels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𝜹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𝒊𝒌</m:t>
                        </m:r>
                      </m:sub>
                    </m:sSub>
                  </m:oMath>
                </a14:m>
                <a:r>
                  <a:rPr lang="en-US" b="1" dirty="0" smtClean="0"/>
                  <a:t> [dB] </a:t>
                </a:r>
                <a:r>
                  <a:rPr lang="en-US" b="1" dirty="0"/>
                  <a:t>for each cluster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/>
                  <a:t>=1,2 as a function of the hour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/>
                  <a:t> of the day.</a:t>
                </a:r>
                <a:endParaRPr lang="it-IT" b="1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" y="1628800"/>
                <a:ext cx="4860031" cy="314605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129" t="-969" r="-1004" b="-21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179512" y="5677798"/>
            <a:ext cx="87004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 smtClean="0"/>
              <a:t>The Idea </a:t>
            </a:r>
            <a:r>
              <a:rPr lang="it-IT" sz="2100" b="1" dirty="0" err="1" smtClean="0"/>
              <a:t>is</a:t>
            </a:r>
            <a:r>
              <a:rPr lang="it-IT" sz="2100" b="1" dirty="0" smtClean="0"/>
              <a:t> to </a:t>
            </a:r>
            <a:r>
              <a:rPr lang="it-IT" sz="2100" b="1" i="1" dirty="0" smtClean="0">
                <a:solidFill>
                  <a:srgbClr val="FF0000"/>
                </a:solidFill>
              </a:rPr>
              <a:t>interpolate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between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behaviors</a:t>
            </a:r>
            <a:r>
              <a:rPr lang="it-IT" sz="2100" b="1" dirty="0" smtClean="0"/>
              <a:t> of C1 and C2 for </a:t>
            </a:r>
            <a:r>
              <a:rPr lang="it-IT" sz="2100" b="1" dirty="0" err="1" smtClean="0"/>
              <a:t>arbitrary</a:t>
            </a:r>
            <a:r>
              <a:rPr lang="it-IT" sz="2100" b="1" dirty="0" smtClean="0"/>
              <a:t> road.</a:t>
            </a:r>
            <a:endParaRPr lang="it-IT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magin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9" y="1603995"/>
            <a:ext cx="4469765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35496" y="4554994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Distribution functions P</a:t>
            </a:r>
            <a:r>
              <a:rPr lang="en-US" b="1" baseline="-25000" dirty="0"/>
              <a:t>1</a:t>
            </a:r>
            <a:r>
              <a:rPr lang="en-US" b="1" dirty="0"/>
              <a:t>(x) and P</a:t>
            </a:r>
            <a:r>
              <a:rPr lang="en-US" b="1" baseline="-25000" dirty="0"/>
              <a:t>2</a:t>
            </a:r>
            <a:r>
              <a:rPr lang="en-US" b="1" dirty="0"/>
              <a:t>(x) </a:t>
            </a:r>
            <a:r>
              <a:rPr lang="en-US" b="1" dirty="0" smtClean="0"/>
              <a:t>of </a:t>
            </a:r>
            <a:r>
              <a:rPr lang="en-US" b="1" dirty="0"/>
              <a:t>x = </a:t>
            </a:r>
            <a:r>
              <a:rPr lang="en-US" b="1" dirty="0" smtClean="0"/>
              <a:t>log(T</a:t>
            </a:r>
            <a:r>
              <a:rPr lang="en-US" b="1" baseline="-25000" dirty="0" smtClean="0"/>
              <a:t>T</a:t>
            </a:r>
            <a:r>
              <a:rPr lang="en-US" b="1" dirty="0" smtClean="0"/>
              <a:t>)   on </a:t>
            </a:r>
            <a:r>
              <a:rPr lang="en-US" b="1" dirty="0"/>
              <a:t>N</a:t>
            </a:r>
            <a:r>
              <a:rPr lang="en-US" b="1" dirty="0" smtClean="0"/>
              <a:t>oise Clusters </a:t>
            </a:r>
            <a:r>
              <a:rPr lang="en-US" b="1" dirty="0"/>
              <a:t>1 and 2, respectively. </a:t>
            </a:r>
            <a:r>
              <a:rPr lang="en-US" b="1" dirty="0" smtClean="0"/>
              <a:t>(N=93)</a:t>
            </a:r>
          </a:p>
          <a:p>
            <a:pPr algn="just"/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continuous lines represent logarithmic fits to </a:t>
            </a:r>
            <a:r>
              <a:rPr lang="en-US" dirty="0" smtClean="0"/>
              <a:t>the </a:t>
            </a:r>
          </a:p>
          <a:p>
            <a:r>
              <a:rPr lang="en-US" dirty="0" smtClean="0"/>
              <a:t>actual </a:t>
            </a:r>
            <a:r>
              <a:rPr lang="en-US" dirty="0"/>
              <a:t>histograms </a:t>
            </a:r>
            <a:r>
              <a:rPr lang="en-US" dirty="0" smtClean="0"/>
              <a:t>using </a:t>
            </a:r>
            <a:r>
              <a:rPr lang="en-US" dirty="0"/>
              <a:t>the cumulative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functions</a:t>
            </a:r>
            <a:r>
              <a:rPr lang="en-US" dirty="0"/>
              <a:t>, </a:t>
            </a:r>
            <a:r>
              <a:rPr lang="en-US" dirty="0" smtClean="0"/>
              <a:t>used to </a:t>
            </a:r>
            <a:r>
              <a:rPr lang="en-US" dirty="0"/>
              <a:t>determine </a:t>
            </a:r>
            <a:r>
              <a:rPr lang="en-US" dirty="0" smtClean="0"/>
              <a:t>β</a:t>
            </a:r>
            <a:r>
              <a:rPr lang="en-US" baseline="-25000" dirty="0" smtClean="0"/>
              <a:t>1,2</a:t>
            </a:r>
            <a:r>
              <a:rPr lang="en-US" dirty="0"/>
              <a:t> </a:t>
            </a:r>
            <a:r>
              <a:rPr lang="en-US" dirty="0" smtClean="0"/>
              <a:t>accurately.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396828" y="1628800"/>
            <a:ext cx="46396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b="1" dirty="0" smtClean="0"/>
              <a:t>      T</a:t>
            </a:r>
            <a:r>
              <a:rPr lang="en-US" b="1" baseline="-25000" dirty="0" smtClean="0"/>
              <a:t>T  </a:t>
            </a:r>
            <a:r>
              <a:rPr lang="en-US" b="1" dirty="0" smtClean="0"/>
              <a:t>= Total daily traffic flow rate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non-acoustic parameter x </a:t>
            </a:r>
            <a:r>
              <a:rPr lang="en-US" b="1" dirty="0" smtClean="0"/>
              <a:t>= </a:t>
            </a:r>
            <a:r>
              <a:rPr lang="en-US" b="1" dirty="0"/>
              <a:t>Log(T</a:t>
            </a:r>
            <a:r>
              <a:rPr lang="en-US" b="1" baseline="-25000" dirty="0"/>
              <a:t>T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The distribution </a:t>
            </a:r>
            <a:r>
              <a:rPr lang="en-US" b="1" dirty="0"/>
              <a:t>functions  P</a:t>
            </a:r>
            <a:r>
              <a:rPr lang="en-US" b="1" baseline="-25000" dirty="0"/>
              <a:t>1</a:t>
            </a:r>
            <a:r>
              <a:rPr lang="en-US" b="1" dirty="0"/>
              <a:t>(x) and P</a:t>
            </a:r>
            <a:r>
              <a:rPr lang="en-US" b="1" baseline="-25000" dirty="0"/>
              <a:t>2</a:t>
            </a:r>
            <a:r>
              <a:rPr lang="en-US" b="1" dirty="0"/>
              <a:t>(x)</a:t>
            </a:r>
          </a:p>
          <a:p>
            <a:pPr lvl="1"/>
            <a:r>
              <a:rPr lang="en-US" b="1" dirty="0"/>
              <a:t>o</a:t>
            </a:r>
            <a:r>
              <a:rPr lang="en-US" b="1" dirty="0" smtClean="0"/>
              <a:t>f x on each </a:t>
            </a:r>
            <a:r>
              <a:rPr lang="en-US" b="1" dirty="0"/>
              <a:t>cluster</a:t>
            </a:r>
            <a:r>
              <a:rPr lang="en-US" b="1" dirty="0" smtClean="0"/>
              <a:t>.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The probability that x belongs to Cluster 1</a:t>
            </a:r>
            <a:endParaRPr lang="en-US" dirty="0" smtClean="0"/>
          </a:p>
          <a:p>
            <a:pPr lvl="1"/>
            <a:r>
              <a:rPr lang="en-US" dirty="0" smtClean="0"/>
              <a:t>            </a:t>
            </a:r>
            <a:r>
              <a:rPr lang="en-US" b="1" dirty="0" smtClean="0">
                <a:solidFill>
                  <a:srgbClr val="FF0000"/>
                </a:solidFill>
              </a:rPr>
              <a:t>β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(x</a:t>
            </a:r>
            <a:r>
              <a:rPr lang="en-US" b="1" dirty="0">
                <a:solidFill>
                  <a:srgbClr val="FF0000"/>
                </a:solidFill>
              </a:rPr>
              <a:t>) = P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(x) / (P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(x)+ P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(x))  </a:t>
            </a:r>
            <a:endParaRPr lang="en-US" b="1" dirty="0" smtClean="0"/>
          </a:p>
          <a:p>
            <a:pPr lvl="1"/>
            <a:r>
              <a:rPr lang="en-US" b="1" dirty="0" smtClean="0"/>
              <a:t>and </a:t>
            </a:r>
            <a:r>
              <a:rPr lang="en-US" b="1" dirty="0"/>
              <a:t>to Cluster </a:t>
            </a:r>
            <a:r>
              <a:rPr lang="en-US" b="1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            </a:t>
            </a:r>
            <a:r>
              <a:rPr lang="en-US" b="1" dirty="0">
                <a:solidFill>
                  <a:srgbClr val="FF0000"/>
                </a:solidFill>
              </a:rPr>
              <a:t>β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(x) = P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(x</a:t>
            </a:r>
            <a:r>
              <a:rPr lang="en-US" b="1" dirty="0" smtClean="0">
                <a:solidFill>
                  <a:srgbClr val="FF0000"/>
                </a:solidFill>
              </a:rPr>
              <a:t>) / (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(x)+ P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(x))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88640"/>
            <a:ext cx="4543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it-IT" sz="2400" b="1" dirty="0" err="1" smtClean="0"/>
              <a:t>Interpolation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scheme</a:t>
            </a:r>
            <a:r>
              <a:rPr lang="it-IT" sz="2400" b="1" dirty="0" smtClean="0"/>
              <a:t>: </a:t>
            </a:r>
          </a:p>
          <a:p>
            <a:r>
              <a:rPr lang="it-IT" sz="2400" b="1" dirty="0"/>
              <a:t> </a:t>
            </a:r>
            <a:r>
              <a:rPr lang="it-IT" sz="2400" b="1" dirty="0" smtClean="0"/>
              <a:t>      The non-</a:t>
            </a:r>
            <a:r>
              <a:rPr lang="it-IT" sz="2400" b="1" dirty="0" err="1" smtClean="0"/>
              <a:t>acoustic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parameter</a:t>
            </a:r>
            <a:r>
              <a:rPr lang="it-IT" sz="2400" b="1" dirty="0" smtClean="0"/>
              <a:t> x.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39952" y="393305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55679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P(x)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53276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ttangolo 1"/>
          <p:cNvSpPr>
            <a:spLocks noChangeArrowheads="1"/>
          </p:cNvSpPr>
          <p:nvPr/>
        </p:nvSpPr>
        <p:spPr bwMode="auto">
          <a:xfrm>
            <a:off x="0" y="188913"/>
            <a:ext cx="7316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it-IT" sz="2400" b="1" dirty="0"/>
              <a:t> </a:t>
            </a:r>
            <a:r>
              <a:rPr lang="en-US" altLang="it-IT" sz="2400" b="1" dirty="0" smtClean="0"/>
              <a:t>5. DYNAMAP </a:t>
            </a:r>
            <a:r>
              <a:rPr lang="en-US" altLang="it-IT" sz="2400" b="1" dirty="0"/>
              <a:t>Pilot Area: The Urban Zone 9 of Milan City</a:t>
            </a:r>
            <a:endParaRPr lang="it-IT" alt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905500" y="1630363"/>
            <a:ext cx="28336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Monitoring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Traffic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Noise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by </a:t>
            </a:r>
          </a:p>
          <a:p>
            <a:pPr>
              <a:defRPr/>
            </a:pP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means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of 24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Noise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Stations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2725738" y="2806700"/>
            <a:ext cx="96837" cy="9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890838" y="2420938"/>
            <a:ext cx="96837" cy="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3538538" y="2374900"/>
            <a:ext cx="96837" cy="9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3924300" y="2757488"/>
            <a:ext cx="96838" cy="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189288" y="3005138"/>
            <a:ext cx="96837" cy="9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487738" y="3568700"/>
            <a:ext cx="96837" cy="9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2878138" y="2959100"/>
            <a:ext cx="96837" cy="9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484438" y="1674813"/>
            <a:ext cx="96837" cy="9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133725" y="1989138"/>
            <a:ext cx="96838" cy="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3335338" y="3416300"/>
            <a:ext cx="96837" cy="9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3438525" y="3789363"/>
            <a:ext cx="96838" cy="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4356100" y="2678113"/>
            <a:ext cx="96838" cy="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628900" y="3565525"/>
            <a:ext cx="98425" cy="9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2974975" y="4149725"/>
            <a:ext cx="96838" cy="9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4476750" y="3325813"/>
            <a:ext cx="96838" cy="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2582863" y="3194050"/>
            <a:ext cx="96837" cy="9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4483100" y="2039938"/>
            <a:ext cx="98425" cy="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3108325" y="3887788"/>
            <a:ext cx="96838" cy="9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3687763" y="4246563"/>
            <a:ext cx="96837" cy="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3640138" y="3721100"/>
            <a:ext cx="96837" cy="9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3970338" y="3068638"/>
            <a:ext cx="96837" cy="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3944938" y="4025900"/>
            <a:ext cx="96837" cy="9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3659188" y="4868863"/>
            <a:ext cx="96837" cy="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1835150" y="2898775"/>
            <a:ext cx="98425" cy="9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7364413" y="2708275"/>
            <a:ext cx="96837" cy="9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3640138" y="2420938"/>
            <a:ext cx="3676650" cy="35401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CasellaDiTesto 36"/>
          <p:cNvSpPr txBox="1">
            <a:spLocks noChangeArrowheads="1"/>
          </p:cNvSpPr>
          <p:nvPr/>
        </p:nvSpPr>
        <p:spPr bwMode="auto">
          <a:xfrm>
            <a:off x="7451725" y="2565400"/>
            <a:ext cx="1400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it-IT" altLang="it-IT" sz="1600" b="1"/>
              <a:t>Noise Stations</a:t>
            </a:r>
            <a:endParaRPr lang="it-IT" altLang="it-IT" b="1"/>
          </a:p>
        </p:txBody>
      </p:sp>
      <p:cxnSp>
        <p:nvCxnSpPr>
          <p:cNvPr id="45" name="Connettore 2 44"/>
          <p:cNvCxnSpPr/>
          <p:nvPr/>
        </p:nvCxnSpPr>
        <p:spPr>
          <a:xfrm flipH="1">
            <a:off x="4073525" y="2774950"/>
            <a:ext cx="3176588" cy="3587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052782" y="3861048"/>
            <a:ext cx="27090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divided</a:t>
            </a:r>
            <a:r>
              <a:rPr lang="it-IT" b="1" dirty="0" smtClean="0"/>
              <a:t> </a:t>
            </a:r>
            <a:r>
              <a:rPr lang="it-IT" b="1" dirty="0" err="1" smtClean="0"/>
              <a:t>into</a:t>
            </a:r>
            <a:r>
              <a:rPr lang="it-IT" b="1" dirty="0" smtClean="0"/>
              <a:t> SIX </a:t>
            </a:r>
            <a:r>
              <a:rPr lang="it-IT" b="1" dirty="0" err="1"/>
              <a:t>G</a:t>
            </a:r>
            <a:r>
              <a:rPr lang="it-IT" b="1" dirty="0" err="1" smtClean="0"/>
              <a:t>roups</a:t>
            </a:r>
            <a:endParaRPr lang="it-IT" b="1" dirty="0" smtClean="0"/>
          </a:p>
          <a:p>
            <a:pPr algn="just"/>
            <a:r>
              <a:rPr lang="it-IT" b="1" dirty="0" err="1" smtClean="0"/>
              <a:t>According</a:t>
            </a:r>
            <a:r>
              <a:rPr lang="it-IT" b="1" dirty="0" smtClean="0"/>
              <a:t> to Non-</a:t>
            </a:r>
            <a:r>
              <a:rPr lang="it-IT" b="1" dirty="0" err="1"/>
              <a:t>A</a:t>
            </a:r>
            <a:r>
              <a:rPr lang="it-IT" b="1" dirty="0" err="1" smtClean="0"/>
              <a:t>coustic</a:t>
            </a:r>
            <a:endParaRPr lang="it-IT" b="1" dirty="0" smtClean="0"/>
          </a:p>
          <a:p>
            <a:pPr algn="just"/>
            <a:r>
              <a:rPr lang="it-IT" b="1" dirty="0" err="1" smtClean="0"/>
              <a:t>Parameter</a:t>
            </a:r>
            <a:r>
              <a:rPr lang="it-IT" b="1" dirty="0" smtClean="0"/>
              <a:t> X. 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FOUR </a:t>
            </a:r>
            <a:r>
              <a:rPr lang="it-IT" b="1" dirty="0" err="1" smtClean="0">
                <a:solidFill>
                  <a:srgbClr val="FF0000"/>
                </a:solidFill>
              </a:rPr>
              <a:t>stations</a:t>
            </a:r>
            <a:r>
              <a:rPr lang="it-IT" b="1" dirty="0" smtClean="0">
                <a:solidFill>
                  <a:srgbClr val="FF0000"/>
                </a:solidFill>
              </a:rPr>
              <a:t> per Group.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magine 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19036" r="1393" b="7739"/>
          <a:stretch/>
        </p:blipFill>
        <p:spPr bwMode="auto">
          <a:xfrm>
            <a:off x="1238672" y="1340768"/>
            <a:ext cx="5997624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23528" y="5085184"/>
            <a:ext cx="8137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b="1" dirty="0"/>
              <a:t>X</a:t>
            </a:r>
            <a:r>
              <a:rPr lang="en-US" dirty="0" smtClean="0"/>
              <a:t>         </a:t>
            </a:r>
            <a:r>
              <a:rPr lang="en-US" b="1" dirty="0" smtClean="0">
                <a:solidFill>
                  <a:srgbClr val="FF0000"/>
                </a:solidFill>
              </a:rPr>
              <a:t>0.0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3.3         3.3 – 3.5      3.5 – 3.9     3.9 – 4.2     4.2 </a:t>
            </a:r>
            <a:r>
              <a:rPr lang="en-US" b="1" dirty="0">
                <a:solidFill>
                  <a:srgbClr val="FF0000"/>
                </a:solidFill>
              </a:rPr>
              <a:t>– 4.5     4.5 – 5.2</a:t>
            </a:r>
          </a:p>
          <a:p>
            <a:r>
              <a:rPr lang="en-US" b="1" dirty="0" smtClean="0"/>
              <a:t>        β1             </a:t>
            </a:r>
            <a:r>
              <a:rPr lang="en-US" dirty="0" smtClean="0"/>
              <a:t>0.99</a:t>
            </a:r>
            <a:r>
              <a:rPr lang="en-US" dirty="0"/>
              <a:t>	  </a:t>
            </a:r>
            <a:r>
              <a:rPr lang="en-US" dirty="0" smtClean="0"/>
              <a:t>             0.81</a:t>
            </a:r>
            <a:r>
              <a:rPr lang="en-US" dirty="0"/>
              <a:t>	 </a:t>
            </a:r>
            <a:r>
              <a:rPr lang="en-US" dirty="0" smtClean="0"/>
              <a:t> 0.63            0.50             0.41             0.16     </a:t>
            </a:r>
            <a:endParaRPr lang="en-US" dirty="0"/>
          </a:p>
          <a:p>
            <a:r>
              <a:rPr lang="en-US" dirty="0" smtClean="0"/>
              <a:t>        </a:t>
            </a:r>
            <a:r>
              <a:rPr lang="en-US" b="1" dirty="0" smtClean="0"/>
              <a:t>β2</a:t>
            </a:r>
            <a:r>
              <a:rPr lang="en-US" dirty="0"/>
              <a:t>	</a:t>
            </a:r>
            <a:r>
              <a:rPr lang="en-US" dirty="0" smtClean="0"/>
              <a:t>        0.01</a:t>
            </a:r>
            <a:r>
              <a:rPr lang="en-US" dirty="0"/>
              <a:t>	</a:t>
            </a:r>
            <a:r>
              <a:rPr lang="en-US" dirty="0" smtClean="0"/>
              <a:t>               0.19</a:t>
            </a:r>
            <a:r>
              <a:rPr lang="en-US" dirty="0"/>
              <a:t>	</a:t>
            </a:r>
            <a:r>
              <a:rPr lang="en-US" dirty="0" smtClean="0"/>
              <a:t>  0.37            0.50             0.59             0.84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260648"/>
            <a:ext cx="723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6. The Six </a:t>
            </a:r>
            <a:r>
              <a:rPr lang="en-US" sz="2800" b="1" dirty="0"/>
              <a:t>G</a:t>
            </a:r>
            <a:r>
              <a:rPr lang="en-US" sz="2800" b="1" dirty="0" smtClean="0"/>
              <a:t>roups (Acoustic </a:t>
            </a:r>
            <a:r>
              <a:rPr lang="en-US" sz="2800" b="1" dirty="0"/>
              <a:t>M</a:t>
            </a:r>
            <a:r>
              <a:rPr lang="en-US" sz="2800" b="1" dirty="0" smtClean="0"/>
              <a:t>aps, X </a:t>
            </a:r>
            <a:r>
              <a:rPr lang="en-US" sz="2800" b="1" dirty="0"/>
              <a:t>= log(T</a:t>
            </a:r>
            <a:r>
              <a:rPr lang="en-US" sz="2800" b="1" baseline="-25000" dirty="0"/>
              <a:t>T</a:t>
            </a:r>
            <a:r>
              <a:rPr lang="en-US" sz="2800" b="1" dirty="0" smtClean="0"/>
              <a:t>)) </a:t>
            </a:r>
          </a:p>
          <a:p>
            <a:pPr algn="ctr"/>
            <a:r>
              <a:rPr lang="en-US" sz="2800" b="1" dirty="0" smtClean="0"/>
              <a:t>- Zone </a:t>
            </a:r>
            <a:r>
              <a:rPr lang="en-US" sz="2800" b="1" dirty="0"/>
              <a:t>9 of Milan </a:t>
            </a:r>
            <a:r>
              <a:rPr lang="en-US" sz="2800" b="1" dirty="0" smtClean="0"/>
              <a:t>City -</a:t>
            </a:r>
            <a:endParaRPr lang="it-IT" sz="28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516216" y="12687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39752" y="6021288"/>
            <a:ext cx="428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Mean</a:t>
            </a:r>
            <a:r>
              <a:rPr lang="it-IT" b="1" dirty="0" smtClean="0"/>
              <a:t> </a:t>
            </a:r>
            <a:r>
              <a:rPr lang="it-IT" b="1" dirty="0" err="1" smtClean="0"/>
              <a:t>values</a:t>
            </a:r>
            <a:r>
              <a:rPr lang="it-IT" b="1" dirty="0" smtClean="0"/>
              <a:t> of </a:t>
            </a:r>
            <a:r>
              <a:rPr lang="en-US" b="1" dirty="0" smtClean="0"/>
              <a:t>β1 and β2 for each group g.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640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:\InterNoise2017 (27-29 Aug)\Logo\IN2017_letterhea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1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群組 9"/>
          <p:cNvGrpSpPr>
            <a:grpSpLocks/>
          </p:cNvGrpSpPr>
          <p:nvPr/>
        </p:nvGrpSpPr>
        <p:grpSpPr bwMode="auto">
          <a:xfrm rot="5400000" flipH="1" flipV="1">
            <a:off x="4406106" y="2118519"/>
            <a:ext cx="331788" cy="9144000"/>
            <a:chOff x="216332" y="1"/>
            <a:chExt cx="262214" cy="6381328"/>
          </a:xfrm>
        </p:grpSpPr>
        <p:pic>
          <p:nvPicPr>
            <p:cNvPr id="11" name="Picture 3" descr="C:\Users\Julia\Desktop\hellblau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32" y="1"/>
              <a:ext cx="251212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ulia\Desktop\blau saftiger.png"/>
            <p:cNvPicPr>
              <a:picLocks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8" y="2085114"/>
              <a:ext cx="36208" cy="429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/>
              <p:cNvSpPr txBox="1"/>
              <p:nvPr/>
            </p:nvSpPr>
            <p:spPr>
              <a:xfrm>
                <a:off x="827584" y="3861048"/>
                <a:ext cx="6919843" cy="573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it-IT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𝜏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dirty="0"/>
                  <a:t>=</a:t>
                </a:r>
                <a:r>
                  <a:rPr lang="en-US" sz="2800" dirty="0" err="1"/>
                  <a:t>L</a:t>
                </a:r>
                <a:r>
                  <a:rPr lang="en-US" sz="2800" baseline="-25000" dirty="0" err="1"/>
                  <a:t>eqτ,</a:t>
                </a:r>
                <a:r>
                  <a:rPr lang="en-US" sz="2800" i="1" baseline="-25000" dirty="0" err="1"/>
                  <a:t>M</a:t>
                </a:r>
                <a:r>
                  <a:rPr lang="en-US" sz="2800" i="1" baseline="-25000" dirty="0"/>
                  <a:t>(</a:t>
                </a:r>
                <a:r>
                  <a:rPr lang="en-US" sz="2800" i="1" baseline="-25000" dirty="0" err="1"/>
                  <a:t>g,j</a:t>
                </a:r>
                <a:r>
                  <a:rPr lang="en-US" sz="2800" i="1" baseline="-25000" dirty="0"/>
                  <a:t>)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aseline="-25000" dirty="0"/>
                  <a:t>(measured)</a:t>
                </a:r>
                <a:r>
                  <a:rPr lang="en-US" sz="2800" dirty="0"/>
                  <a:t> - </a:t>
                </a:r>
                <a:r>
                  <a:rPr lang="en-US" sz="2800" dirty="0" err="1"/>
                  <a:t>L</a:t>
                </a:r>
                <a:r>
                  <a:rPr lang="en-US" sz="2800" baseline="-25000" dirty="0" err="1"/>
                  <a:t>eqref,</a:t>
                </a:r>
                <a:r>
                  <a:rPr lang="en-US" sz="2800" i="1" baseline="-25000" dirty="0" err="1"/>
                  <a:t>M</a:t>
                </a:r>
                <a:r>
                  <a:rPr lang="en-US" sz="2800" i="1" baseline="-25000" dirty="0"/>
                  <a:t>(</a:t>
                </a:r>
                <a:r>
                  <a:rPr lang="en-US" sz="2800" i="1" baseline="-25000" dirty="0" err="1"/>
                  <a:t>g,j</a:t>
                </a:r>
                <a:r>
                  <a:rPr lang="en-US" sz="2800" i="1" baseline="-25000" dirty="0"/>
                  <a:t>)</a:t>
                </a:r>
                <a:r>
                  <a:rPr lang="en-US" sz="2800" baseline="-25000" dirty="0"/>
                  <a:t>(calculated)</a:t>
                </a:r>
                <a:r>
                  <a:rPr lang="en-US" sz="2800" i="1" baseline="-25000" dirty="0"/>
                  <a:t> </a:t>
                </a:r>
                <a:r>
                  <a:rPr lang="en-US" sz="2800" i="1" baseline="-25000" dirty="0" smtClean="0"/>
                  <a:t>     </a:t>
                </a:r>
                <a:r>
                  <a:rPr lang="en-US" sz="2800" baseline="-25000" dirty="0" smtClean="0"/>
                  <a:t> </a:t>
                </a:r>
                <a:endParaRPr lang="it-IT" sz="2800" dirty="0"/>
              </a:p>
            </p:txBody>
          </p:sp>
        </mc:Choice>
        <mc:Fallback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861048"/>
                <a:ext cx="6919843" cy="573747"/>
              </a:xfrm>
              <a:prstGeom prst="rect">
                <a:avLst/>
              </a:prstGeom>
              <a:blipFill rotWithShape="1">
                <a:blip r:embed="rId6"/>
                <a:stretch>
                  <a:fillRect t="-9574" b="-212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179512" y="1556792"/>
            <a:ext cx="82491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/>
              <a:t>7.1  </a:t>
            </a:r>
            <a:r>
              <a:rPr lang="it-IT" sz="2200" b="1" dirty="0" smtClean="0"/>
              <a:t>Treatement of Noise Signal and Leq </a:t>
            </a:r>
            <a:r>
              <a:rPr lang="it-IT" sz="2200" b="1" dirty="0" err="1" smtClean="0"/>
              <a:t>variations</a:t>
            </a:r>
            <a:r>
              <a:rPr lang="it-IT" sz="2200" b="1" dirty="0" smtClean="0"/>
              <a:t> from </a:t>
            </a:r>
            <a:r>
              <a:rPr lang="it-IT" sz="2200" b="1" dirty="0" err="1" smtClean="0"/>
              <a:t>each</a:t>
            </a:r>
            <a:r>
              <a:rPr lang="it-IT" sz="2200" b="1" dirty="0" smtClean="0"/>
              <a:t> Station </a:t>
            </a:r>
            <a:endParaRPr lang="it-IT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22833" y="2126466"/>
                <a:ext cx="86416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it-IT" sz="2200" dirty="0" smtClean="0"/>
                  <a:t>Each station j </a:t>
                </a:r>
                <a:r>
                  <a:rPr lang="it-IT" sz="2200" dirty="0" err="1" smtClean="0"/>
                  <a:t>records</a:t>
                </a:r>
                <a:r>
                  <a:rPr lang="it-IT" sz="2200" dirty="0" smtClean="0"/>
                  <a:t> a </a:t>
                </a:r>
                <a:r>
                  <a:rPr lang="it-IT" sz="2200" dirty="0" err="1" smtClean="0"/>
                  <a:t>noise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signal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at</a:t>
                </a:r>
                <a:r>
                  <a:rPr lang="it-IT" sz="2200" dirty="0" smtClean="0"/>
                  <a:t> 30 </a:t>
                </a:r>
                <a:r>
                  <a:rPr lang="it-IT" sz="2200" dirty="0" err="1" smtClean="0"/>
                  <a:t>ms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resolution</a:t>
                </a:r>
                <a:r>
                  <a:rPr lang="it-IT" sz="2200" dirty="0" smtClean="0"/>
                  <a:t>.</a:t>
                </a:r>
              </a:p>
              <a:p>
                <a:pPr marL="342900" indent="-342900">
                  <a:buAutoNum type="arabicParenBoth"/>
                </a:pPr>
                <a:r>
                  <a:rPr lang="it-IT" sz="2200" dirty="0" err="1" smtClean="0"/>
                  <a:t>Signal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integration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after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filtering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anomalous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events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into</a:t>
                </a:r>
                <a:r>
                  <a:rPr lang="it-IT" sz="2200" dirty="0" smtClean="0"/>
                  <a:t> 1 sec </a:t>
                </a:r>
                <a:r>
                  <a:rPr lang="it-IT" sz="2200" dirty="0" err="1" smtClean="0"/>
                  <a:t>Leq</a:t>
                </a:r>
                <a:r>
                  <a:rPr lang="it-IT" sz="2200" dirty="0" smtClean="0"/>
                  <a:t>.</a:t>
                </a:r>
              </a:p>
              <a:p>
                <a:pPr marL="342900" indent="-342900">
                  <a:buAutoNum type="arabicParenBoth"/>
                </a:pPr>
                <a:r>
                  <a:rPr lang="it-IT" sz="2200" dirty="0" err="1" smtClean="0"/>
                  <a:t>Further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integration</a:t>
                </a:r>
                <a:r>
                  <a:rPr lang="it-IT" sz="2200" dirty="0" smtClean="0"/>
                  <a:t> to </a:t>
                </a:r>
                <a:r>
                  <a:rPr lang="it-IT" sz="2200" dirty="0" err="1" smtClean="0"/>
                  <a:t>get</a:t>
                </a:r>
                <a:r>
                  <a:rPr lang="it-IT" sz="2200" dirty="0" smtClean="0"/>
                  <a:t> Leq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𝜏</m:t>
                    </m:r>
                    <m:r>
                      <a:rPr lang="it-IT" sz="22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it-IT" sz="2200" b="0" i="0" smtClean="0">
                        <a:latin typeface="Cambria Math"/>
                      </a:rPr>
                      <m:t>at</m:t>
                    </m:r>
                    <m:r>
                      <a:rPr lang="it-IT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it-IT" sz="2200" b="0" i="0" smtClean="0">
                        <a:latin typeface="Cambria Math"/>
                      </a:rPr>
                      <m:t>time</m:t>
                    </m:r>
                    <m:r>
                      <a:rPr lang="it-IT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it-IT" sz="2200" b="0" i="0" smtClean="0">
                        <a:latin typeface="Cambria Math"/>
                      </a:rPr>
                      <m:t>interval</m:t>
                    </m:r>
                    <m:r>
                      <a:rPr lang="it-IT" sz="2200" b="0" i="1" smtClean="0">
                        <a:latin typeface="Cambria Math"/>
                      </a:rPr>
                      <m:t>  </m:t>
                    </m:r>
                    <m:r>
                      <a:rPr lang="en-US" sz="2200" i="1" smtClean="0">
                        <a:latin typeface="Cambria Math"/>
                      </a:rPr>
                      <m:t>𝜏</m:t>
                    </m:r>
                    <m:r>
                      <a:rPr lang="it-IT" sz="2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it-IT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sz="2200" b="0" i="1" smtClean="0">
                            <a:latin typeface="Cambria Math"/>
                          </a:rPr>
                          <m:t>5,15,60</m:t>
                        </m:r>
                      </m:e>
                    </m:d>
                    <m:r>
                      <m:rPr>
                        <m:sty m:val="p"/>
                      </m:rPr>
                      <a:rPr lang="it-IT" sz="2200" b="0" i="0" smtClean="0">
                        <a:latin typeface="Cambria Math"/>
                      </a:rPr>
                      <m:t>min</m:t>
                    </m:r>
                    <m:r>
                      <a:rPr lang="it-IT" sz="22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it-IT" sz="2200" dirty="0" smtClean="0"/>
                  <a:t> </a:t>
                </a:r>
              </a:p>
              <a:p>
                <a:pPr marL="342900" indent="-342900">
                  <a:buAutoNum type="arabicParenBoth"/>
                </a:pPr>
                <a:r>
                  <a:rPr lang="it-IT" sz="2200" dirty="0" smtClean="0"/>
                  <a:t>Operator </a:t>
                </a:r>
                <a:r>
                  <a:rPr lang="it-IT" sz="2200" dirty="0" err="1" smtClean="0"/>
                  <a:t>gets</a:t>
                </a:r>
                <a:r>
                  <a:rPr lang="it-IT" sz="2200" dirty="0" smtClean="0"/>
                  <a:t> 24 </a:t>
                </a:r>
                <a:r>
                  <a:rPr lang="it-IT" sz="2200" dirty="0"/>
                  <a:t>Leq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𝜏</m:t>
                    </m:r>
                  </m:oMath>
                </a14:m>
                <a:r>
                  <a:rPr lang="it-IT" sz="2200" dirty="0" smtClean="0"/>
                  <a:t> </a:t>
                </a:r>
                <a:r>
                  <a:rPr lang="it-IT" sz="2200" dirty="0" err="1" smtClean="0"/>
                  <a:t>values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every</a:t>
                </a:r>
                <a:r>
                  <a:rPr lang="it-IT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𝜏</m:t>
                    </m:r>
                    <m:r>
                      <a:rPr lang="it-IT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it-IT" sz="2200" dirty="0" err="1" smtClean="0"/>
                  <a:t>min</a:t>
                </a:r>
                <a:r>
                  <a:rPr lang="it-IT" sz="2200" dirty="0" smtClean="0"/>
                  <a:t>, and </a:t>
                </a:r>
                <a:r>
                  <a:rPr lang="it-IT" sz="2200" dirty="0" err="1" smtClean="0"/>
                  <a:t>calculate</a:t>
                </a:r>
                <a:r>
                  <a:rPr lang="it-IT" sz="2200" dirty="0" smtClean="0"/>
                  <a:t> the </a:t>
                </a:r>
                <a:r>
                  <a:rPr lang="it-IT" sz="2200" dirty="0" err="1" smtClean="0"/>
                  <a:t>variations</a:t>
                </a:r>
                <a:r>
                  <a:rPr lang="it-IT" sz="2200" dirty="0" smtClean="0"/>
                  <a:t>:</a:t>
                </a:r>
                <a:endParaRPr lang="it-IT" sz="22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33" y="2126466"/>
                <a:ext cx="8641655" cy="144655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987" t="-3376" b="-80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144016" y="472514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</a:t>
            </a:r>
            <a:r>
              <a:rPr lang="it-IT" dirty="0" smtClean="0"/>
              <a:t> j=1,2,3,4 </a:t>
            </a:r>
            <a:r>
              <a:rPr lang="it-IT" dirty="0" err="1" smtClean="0"/>
              <a:t>is</a:t>
            </a:r>
            <a:r>
              <a:rPr lang="it-IT" dirty="0" smtClean="0"/>
              <a:t> station </a:t>
            </a:r>
            <a:r>
              <a:rPr lang="it-IT" dirty="0" err="1" smtClean="0"/>
              <a:t>index</a:t>
            </a:r>
            <a:r>
              <a:rPr lang="it-IT" dirty="0" smtClean="0"/>
              <a:t> j inside </a:t>
            </a:r>
            <a:r>
              <a:rPr lang="it-IT" dirty="0" err="1" smtClean="0"/>
              <a:t>group</a:t>
            </a:r>
            <a:r>
              <a:rPr lang="it-IT" dirty="0" smtClean="0"/>
              <a:t> g ).   The time </a:t>
            </a:r>
            <a:r>
              <a:rPr lang="it-IT" dirty="0" err="1" smtClean="0"/>
              <a:t>intervals</a:t>
            </a:r>
            <a:r>
              <a:rPr lang="it-IT" dirty="0" smtClean="0"/>
              <a:t> are </a:t>
            </a:r>
            <a:r>
              <a:rPr lang="it-IT" dirty="0" err="1" smtClean="0"/>
              <a:t>distributed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to: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5301208"/>
            <a:ext cx="8877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τ = 5 min  in (7:00-21:00</a:t>
            </a:r>
            <a:r>
              <a:rPr lang="en-US" sz="2100" dirty="0"/>
              <a:t>), </a:t>
            </a:r>
            <a:r>
              <a:rPr lang="en-US" sz="2100" dirty="0" smtClean="0"/>
              <a:t> τ = 15 min  in </a:t>
            </a:r>
            <a:r>
              <a:rPr lang="en-US" sz="2100" dirty="0"/>
              <a:t>(21:00-1:00), </a:t>
            </a:r>
            <a:r>
              <a:rPr lang="en-US" sz="2100" dirty="0" smtClean="0"/>
              <a:t>  τ = 60 min  in </a:t>
            </a:r>
            <a:r>
              <a:rPr lang="en-US" sz="2100" dirty="0"/>
              <a:t>(1:00-7:00)</a:t>
            </a:r>
            <a:endParaRPr lang="it-IT" sz="21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091039" y="386104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(1)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0" y="323945"/>
            <a:ext cx="738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/>
              <a:t>7.  </a:t>
            </a:r>
            <a:r>
              <a:rPr lang="en-US" sz="3200" b="1" dirty="0" smtClean="0"/>
              <a:t>Initialization-Updating of </a:t>
            </a:r>
            <a:r>
              <a:rPr lang="en-US" sz="3200" b="1" dirty="0" smtClean="0"/>
              <a:t>DYNAMAP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1799</Words>
  <Application>Microsoft Office PowerPoint</Application>
  <PresentationFormat>Presentazione su schermo (4:3)</PresentationFormat>
  <Paragraphs>154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Larissa</vt:lpstr>
      <vt:lpstr> DYNAMAP Project:  Procedure for Noise Mapping Updating in Urban Area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DEGA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gzambon</dc:creator>
  <cp:lastModifiedBy>eduardo.roman</cp:lastModifiedBy>
  <cp:revision>73</cp:revision>
  <dcterms:created xsi:type="dcterms:W3CDTF">2016-07-15T07:25:00Z</dcterms:created>
  <dcterms:modified xsi:type="dcterms:W3CDTF">2017-07-20T10:03:16Z</dcterms:modified>
</cp:coreProperties>
</file>