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6" r:id="rId2"/>
    <p:sldId id="273" r:id="rId3"/>
    <p:sldId id="259" r:id="rId4"/>
    <p:sldId id="306" r:id="rId5"/>
    <p:sldId id="320" r:id="rId6"/>
    <p:sldId id="322" r:id="rId7"/>
    <p:sldId id="321" r:id="rId8"/>
    <p:sldId id="308" r:id="rId9"/>
    <p:sldId id="315" r:id="rId10"/>
    <p:sldId id="324" r:id="rId11"/>
    <p:sldId id="323" r:id="rId12"/>
    <p:sldId id="325" r:id="rId13"/>
    <p:sldId id="326" r:id="rId14"/>
    <p:sldId id="327" r:id="rId15"/>
    <p:sldId id="329" r:id="rId16"/>
    <p:sldId id="330" r:id="rId17"/>
    <p:sldId id="291" r:id="rId18"/>
  </p:sldIdLst>
  <p:sldSz cx="9144000" cy="6858000" type="screen4x3"/>
  <p:notesSz cx="6669088" cy="992822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726">
          <p15:clr>
            <a:srgbClr val="A4A3A4"/>
          </p15:clr>
        </p15:guide>
        <p15:guide id="4" orient="horz" pos="33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6699"/>
    <a:srgbClr val="006699"/>
    <a:srgbClr val="00CC99"/>
    <a:srgbClr val="9999FF"/>
    <a:srgbClr val="0000CC"/>
    <a:srgbClr val="E7E6E6"/>
    <a:srgbClr val="009999"/>
    <a:srgbClr val="FBFBFB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87" autoAdjust="0"/>
    <p:restoredTop sz="96433" autoAdjust="0"/>
  </p:normalViewPr>
  <p:slideViewPr>
    <p:cSldViewPr snapToGrid="0">
      <p:cViewPr varScale="1">
        <p:scale>
          <a:sx n="116" d="100"/>
          <a:sy n="116" d="100"/>
        </p:scale>
        <p:origin x="1086" y="96"/>
      </p:cViewPr>
      <p:guideLst>
        <p:guide orient="horz" pos="2137"/>
        <p:guide pos="2880"/>
        <p:guide orient="horz" pos="2726"/>
        <p:guide orient="horz" pos="338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40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AD7F86-EC94-4E2A-9606-F64BF3B4E996}" type="doc">
      <dgm:prSet loTypeId="urn:microsoft.com/office/officeart/2005/8/layout/list1" loCatId="list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EC4B1927-210F-4DD3-AF82-2D7FFAFE90BE}">
      <dgm:prSet phldrT="[Testo]" custT="1"/>
      <dgm:spPr/>
      <dgm:t>
        <a:bodyPr/>
        <a:lstStyle/>
        <a:p>
          <a:pPr algn="just"/>
          <a:r>
            <a:rPr lang="en-US" altLang="it-IT" sz="2000" dirty="0" smtClean="0">
              <a:solidFill>
                <a:srgbClr val="002060"/>
              </a:solidFill>
            </a:rPr>
            <a:t>High computation capacity sensors</a:t>
          </a:r>
          <a:endParaRPr lang="it-IT" sz="2000" dirty="0">
            <a:solidFill>
              <a:srgbClr val="002060"/>
            </a:solidFill>
          </a:endParaRPr>
        </a:p>
      </dgm:t>
    </dgm:pt>
    <dgm:pt modelId="{87429FB1-237D-4619-AA6D-612534B9FE72}" type="parTrans" cxnId="{E69DD6B7-E8AA-4532-94B2-A1C187B917F7}">
      <dgm:prSet/>
      <dgm:spPr/>
      <dgm:t>
        <a:bodyPr/>
        <a:lstStyle/>
        <a:p>
          <a:endParaRPr lang="it-IT">
            <a:solidFill>
              <a:srgbClr val="002060"/>
            </a:solidFill>
          </a:endParaRPr>
        </a:p>
      </dgm:t>
    </dgm:pt>
    <dgm:pt modelId="{CC9DC17C-AA9B-4DE8-8CD8-D710D98EE20E}" type="sibTrans" cxnId="{E69DD6B7-E8AA-4532-94B2-A1C187B917F7}">
      <dgm:prSet/>
      <dgm:spPr/>
      <dgm:t>
        <a:bodyPr/>
        <a:lstStyle/>
        <a:p>
          <a:endParaRPr lang="it-IT">
            <a:solidFill>
              <a:srgbClr val="002060"/>
            </a:solidFill>
          </a:endParaRPr>
        </a:p>
      </dgm:t>
    </dgm:pt>
    <dgm:pt modelId="{B52CBAA3-7149-4426-A280-7E210174AE75}">
      <dgm:prSet phldrT="[Testo]" custT="1"/>
      <dgm:spPr/>
      <dgm:t>
        <a:bodyPr/>
        <a:lstStyle/>
        <a:p>
          <a:r>
            <a:rPr lang="en-US" altLang="it-IT" sz="2000" dirty="0" smtClean="0">
              <a:solidFill>
                <a:srgbClr val="002060"/>
              </a:solidFill>
            </a:rPr>
            <a:t>Low computation capacity sensors</a:t>
          </a:r>
          <a:endParaRPr lang="it-IT" altLang="it-IT" sz="2000" dirty="0">
            <a:solidFill>
              <a:srgbClr val="002060"/>
            </a:solidFill>
          </a:endParaRPr>
        </a:p>
      </dgm:t>
    </dgm:pt>
    <dgm:pt modelId="{3338D42F-874A-4394-8434-0EB7655DCC4D}" type="sibTrans" cxnId="{4956D727-0ACD-427E-B9F6-8D6D94E5C58A}">
      <dgm:prSet/>
      <dgm:spPr/>
      <dgm:t>
        <a:bodyPr/>
        <a:lstStyle/>
        <a:p>
          <a:endParaRPr lang="it-IT">
            <a:solidFill>
              <a:srgbClr val="002060"/>
            </a:solidFill>
          </a:endParaRPr>
        </a:p>
      </dgm:t>
    </dgm:pt>
    <dgm:pt modelId="{B0EC3160-E21B-4C6A-9870-C3E981A44245}" type="parTrans" cxnId="{4956D727-0ACD-427E-B9F6-8D6D94E5C58A}">
      <dgm:prSet/>
      <dgm:spPr/>
      <dgm:t>
        <a:bodyPr/>
        <a:lstStyle/>
        <a:p>
          <a:endParaRPr lang="it-IT">
            <a:solidFill>
              <a:srgbClr val="002060"/>
            </a:solidFill>
          </a:endParaRPr>
        </a:p>
      </dgm:t>
    </dgm:pt>
    <dgm:pt modelId="{1D550218-451F-4258-A87B-FED81D378A5F}" type="pres">
      <dgm:prSet presAssocID="{94AD7F86-EC94-4E2A-9606-F64BF3B4E99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69E2BE8B-BDDD-4675-8782-4F4FBFE04DAC}" type="pres">
      <dgm:prSet presAssocID="{EC4B1927-210F-4DD3-AF82-2D7FFAFE90BE}" presName="parentLin" presStyleCnt="0"/>
      <dgm:spPr/>
      <dgm:t>
        <a:bodyPr/>
        <a:lstStyle/>
        <a:p>
          <a:endParaRPr lang="it-IT"/>
        </a:p>
      </dgm:t>
    </dgm:pt>
    <dgm:pt modelId="{7DB4C05C-AD25-4575-A0F4-0E85A6E91A87}" type="pres">
      <dgm:prSet presAssocID="{EC4B1927-210F-4DD3-AF82-2D7FFAFE90BE}" presName="parentLeftMargin" presStyleLbl="node1" presStyleIdx="0" presStyleCnt="2"/>
      <dgm:spPr/>
      <dgm:t>
        <a:bodyPr/>
        <a:lstStyle/>
        <a:p>
          <a:endParaRPr lang="it-IT"/>
        </a:p>
      </dgm:t>
    </dgm:pt>
    <dgm:pt modelId="{0B96E280-1F19-447A-B8C5-CB6213C6BC2B}" type="pres">
      <dgm:prSet presAssocID="{EC4B1927-210F-4DD3-AF82-2D7FFAFE90BE}" presName="parentText" presStyleLbl="node1" presStyleIdx="0" presStyleCnt="2" custScaleX="126787" custScaleY="132095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56D6597-6A6D-4AD6-B9F9-23B7C0DFF55F}" type="pres">
      <dgm:prSet presAssocID="{EC4B1927-210F-4DD3-AF82-2D7FFAFE90BE}" presName="negativeSpace" presStyleCnt="0"/>
      <dgm:spPr/>
      <dgm:t>
        <a:bodyPr/>
        <a:lstStyle/>
        <a:p>
          <a:endParaRPr lang="it-IT"/>
        </a:p>
      </dgm:t>
    </dgm:pt>
    <dgm:pt modelId="{0CF24CB7-1C26-4588-AADE-B4EE71A5615B}" type="pres">
      <dgm:prSet presAssocID="{EC4B1927-210F-4DD3-AF82-2D7FFAFE90BE}" presName="childText" presStyleLbl="conFgAcc1" presStyleIdx="0" presStyleCnt="2" custLinFactNeighborX="246">
        <dgm:presLayoutVars>
          <dgm:bulletEnabled val="1"/>
        </dgm:presLayoutVars>
      </dgm:prSet>
      <dgm:spPr>
        <a:solidFill>
          <a:schemeClr val="accent6">
            <a:lumMod val="40000"/>
            <a:lumOff val="6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it-IT"/>
        </a:p>
      </dgm:t>
    </dgm:pt>
    <dgm:pt modelId="{7D7B4297-3FF8-4641-A810-5DB72998E648}" type="pres">
      <dgm:prSet presAssocID="{CC9DC17C-AA9B-4DE8-8CD8-D710D98EE20E}" presName="spaceBetweenRectangles" presStyleCnt="0"/>
      <dgm:spPr/>
      <dgm:t>
        <a:bodyPr/>
        <a:lstStyle/>
        <a:p>
          <a:endParaRPr lang="it-IT"/>
        </a:p>
      </dgm:t>
    </dgm:pt>
    <dgm:pt modelId="{9449A2C8-68C6-4804-BCC2-5B2B25BD0F3F}" type="pres">
      <dgm:prSet presAssocID="{B52CBAA3-7149-4426-A280-7E210174AE75}" presName="parentLin" presStyleCnt="0"/>
      <dgm:spPr/>
      <dgm:t>
        <a:bodyPr/>
        <a:lstStyle/>
        <a:p>
          <a:endParaRPr lang="it-IT"/>
        </a:p>
      </dgm:t>
    </dgm:pt>
    <dgm:pt modelId="{394FF1BA-C546-4958-8A45-FAADE5817D48}" type="pres">
      <dgm:prSet presAssocID="{B52CBAA3-7149-4426-A280-7E210174AE75}" presName="parentLeftMargin" presStyleLbl="node1" presStyleIdx="0" presStyleCnt="2"/>
      <dgm:spPr/>
      <dgm:t>
        <a:bodyPr/>
        <a:lstStyle/>
        <a:p>
          <a:endParaRPr lang="it-IT"/>
        </a:p>
      </dgm:t>
    </dgm:pt>
    <dgm:pt modelId="{36137BAB-DFF6-4CEE-A383-001684769370}" type="pres">
      <dgm:prSet presAssocID="{B52CBAA3-7149-4426-A280-7E210174AE75}" presName="parentText" presStyleLbl="node1" presStyleIdx="1" presStyleCnt="2" custScaleX="127434" custScaleY="128137" custLinFactNeighborY="-1466">
        <dgm:presLayoutVars>
          <dgm:chMax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326EFB6F-209C-4F16-8634-30E498EAB609}" type="pres">
      <dgm:prSet presAssocID="{B52CBAA3-7149-4426-A280-7E210174AE75}" presName="negativeSpace" presStyleCnt="0"/>
      <dgm:spPr/>
      <dgm:t>
        <a:bodyPr/>
        <a:lstStyle/>
        <a:p>
          <a:endParaRPr lang="it-IT"/>
        </a:p>
      </dgm:t>
    </dgm:pt>
    <dgm:pt modelId="{CD210D36-D065-4F7B-8B61-55FB2116D583}" type="pres">
      <dgm:prSet presAssocID="{B52CBAA3-7149-4426-A280-7E210174AE75}" presName="childText" presStyleLbl="conFgAcc1" presStyleIdx="1" presStyleCnt="2" custLinFactNeighborY="-66261">
        <dgm:presLayoutVars>
          <dgm:bulletEnabled val="1"/>
        </dgm:presLayoutVars>
      </dgm:prSet>
      <dgm:spPr>
        <a:solidFill>
          <a:schemeClr val="accent6">
            <a:lumMod val="60000"/>
            <a:lumOff val="40000"/>
            <a:alpha val="9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endParaRPr lang="it-IT"/>
        </a:p>
      </dgm:t>
    </dgm:pt>
  </dgm:ptLst>
  <dgm:cxnLst>
    <dgm:cxn modelId="{148CE26F-CC8E-442B-8F71-DD54A01792EF}" type="presOf" srcId="{94AD7F86-EC94-4E2A-9606-F64BF3B4E996}" destId="{1D550218-451F-4258-A87B-FED81D378A5F}" srcOrd="0" destOrd="0" presId="urn:microsoft.com/office/officeart/2005/8/layout/list1"/>
    <dgm:cxn modelId="{E69DD6B7-E8AA-4532-94B2-A1C187B917F7}" srcId="{94AD7F86-EC94-4E2A-9606-F64BF3B4E996}" destId="{EC4B1927-210F-4DD3-AF82-2D7FFAFE90BE}" srcOrd="0" destOrd="0" parTransId="{87429FB1-237D-4619-AA6D-612534B9FE72}" sibTransId="{CC9DC17C-AA9B-4DE8-8CD8-D710D98EE20E}"/>
    <dgm:cxn modelId="{C2B498E2-025C-4591-A445-BFC6E3E09888}" type="presOf" srcId="{EC4B1927-210F-4DD3-AF82-2D7FFAFE90BE}" destId="{7DB4C05C-AD25-4575-A0F4-0E85A6E91A87}" srcOrd="0" destOrd="0" presId="urn:microsoft.com/office/officeart/2005/8/layout/list1"/>
    <dgm:cxn modelId="{4956D727-0ACD-427E-B9F6-8D6D94E5C58A}" srcId="{94AD7F86-EC94-4E2A-9606-F64BF3B4E996}" destId="{B52CBAA3-7149-4426-A280-7E210174AE75}" srcOrd="1" destOrd="0" parTransId="{B0EC3160-E21B-4C6A-9870-C3E981A44245}" sibTransId="{3338D42F-874A-4394-8434-0EB7655DCC4D}"/>
    <dgm:cxn modelId="{D015D6CE-25B4-4FC9-91CB-976E1D8E39FC}" type="presOf" srcId="{B52CBAA3-7149-4426-A280-7E210174AE75}" destId="{394FF1BA-C546-4958-8A45-FAADE5817D48}" srcOrd="0" destOrd="0" presId="urn:microsoft.com/office/officeart/2005/8/layout/list1"/>
    <dgm:cxn modelId="{4A25D999-E5BA-4D63-94D2-6CE098ABE6BD}" type="presOf" srcId="{EC4B1927-210F-4DD3-AF82-2D7FFAFE90BE}" destId="{0B96E280-1F19-447A-B8C5-CB6213C6BC2B}" srcOrd="1" destOrd="0" presId="urn:microsoft.com/office/officeart/2005/8/layout/list1"/>
    <dgm:cxn modelId="{E3B92643-656F-4BB0-9B61-2735D5205D9D}" type="presOf" srcId="{B52CBAA3-7149-4426-A280-7E210174AE75}" destId="{36137BAB-DFF6-4CEE-A383-001684769370}" srcOrd="1" destOrd="0" presId="urn:microsoft.com/office/officeart/2005/8/layout/list1"/>
    <dgm:cxn modelId="{5E58405F-EC3E-4470-B245-D82C34CB051A}" type="presParOf" srcId="{1D550218-451F-4258-A87B-FED81D378A5F}" destId="{69E2BE8B-BDDD-4675-8782-4F4FBFE04DAC}" srcOrd="0" destOrd="0" presId="urn:microsoft.com/office/officeart/2005/8/layout/list1"/>
    <dgm:cxn modelId="{B6628824-FA7F-4B4C-B77B-F4C67E9B609D}" type="presParOf" srcId="{69E2BE8B-BDDD-4675-8782-4F4FBFE04DAC}" destId="{7DB4C05C-AD25-4575-A0F4-0E85A6E91A87}" srcOrd="0" destOrd="0" presId="urn:microsoft.com/office/officeart/2005/8/layout/list1"/>
    <dgm:cxn modelId="{DDE03473-4C6E-4440-ABFD-694BF03365CC}" type="presParOf" srcId="{69E2BE8B-BDDD-4675-8782-4F4FBFE04DAC}" destId="{0B96E280-1F19-447A-B8C5-CB6213C6BC2B}" srcOrd="1" destOrd="0" presId="urn:microsoft.com/office/officeart/2005/8/layout/list1"/>
    <dgm:cxn modelId="{0BBEB889-02B8-4933-BC71-35F83A3B3A3F}" type="presParOf" srcId="{1D550218-451F-4258-A87B-FED81D378A5F}" destId="{556D6597-6A6D-4AD6-B9F9-23B7C0DFF55F}" srcOrd="1" destOrd="0" presId="urn:microsoft.com/office/officeart/2005/8/layout/list1"/>
    <dgm:cxn modelId="{4076EC9A-43E8-4CE2-8E38-4F665988CBBC}" type="presParOf" srcId="{1D550218-451F-4258-A87B-FED81D378A5F}" destId="{0CF24CB7-1C26-4588-AADE-B4EE71A5615B}" srcOrd="2" destOrd="0" presId="urn:microsoft.com/office/officeart/2005/8/layout/list1"/>
    <dgm:cxn modelId="{25029762-5888-44B8-85D3-F37C4E33E588}" type="presParOf" srcId="{1D550218-451F-4258-A87B-FED81D378A5F}" destId="{7D7B4297-3FF8-4641-A810-5DB72998E648}" srcOrd="3" destOrd="0" presId="urn:microsoft.com/office/officeart/2005/8/layout/list1"/>
    <dgm:cxn modelId="{3E8DDF72-3F95-4C79-9B71-E15C63C19857}" type="presParOf" srcId="{1D550218-451F-4258-A87B-FED81D378A5F}" destId="{9449A2C8-68C6-4804-BCC2-5B2B25BD0F3F}" srcOrd="4" destOrd="0" presId="urn:microsoft.com/office/officeart/2005/8/layout/list1"/>
    <dgm:cxn modelId="{AA3B3CA1-DAC0-4921-A2DD-1C26CD0006BF}" type="presParOf" srcId="{9449A2C8-68C6-4804-BCC2-5B2B25BD0F3F}" destId="{394FF1BA-C546-4958-8A45-FAADE5817D48}" srcOrd="0" destOrd="0" presId="urn:microsoft.com/office/officeart/2005/8/layout/list1"/>
    <dgm:cxn modelId="{E33DAED9-D917-4620-8EBB-52E670C329E8}" type="presParOf" srcId="{9449A2C8-68C6-4804-BCC2-5B2B25BD0F3F}" destId="{36137BAB-DFF6-4CEE-A383-001684769370}" srcOrd="1" destOrd="0" presId="urn:microsoft.com/office/officeart/2005/8/layout/list1"/>
    <dgm:cxn modelId="{754E322D-31DE-4567-AA47-D63F1D32A0AC}" type="presParOf" srcId="{1D550218-451F-4258-A87B-FED81D378A5F}" destId="{326EFB6F-209C-4F16-8634-30E498EAB609}" srcOrd="5" destOrd="0" presId="urn:microsoft.com/office/officeart/2005/8/layout/list1"/>
    <dgm:cxn modelId="{2C827733-B434-4BAA-9258-D72B9CBB155B}" type="presParOf" srcId="{1D550218-451F-4258-A87B-FED81D378A5F}" destId="{CD210D36-D065-4F7B-8B61-55FB2116D58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F24CB7-1C26-4588-AADE-B4EE71A5615B}">
      <dsp:nvSpPr>
        <dsp:cNvPr id="0" name=""/>
        <dsp:cNvSpPr/>
      </dsp:nvSpPr>
      <dsp:spPr>
        <a:xfrm>
          <a:off x="0" y="374152"/>
          <a:ext cx="4824536" cy="352800"/>
        </a:xfrm>
        <a:prstGeom prst="rect">
          <a:avLst/>
        </a:prstGeom>
        <a:solidFill>
          <a:schemeClr val="accent6">
            <a:lumMod val="40000"/>
            <a:lumOff val="60000"/>
            <a:alpha val="90000"/>
          </a:schemeClr>
        </a:solidFill>
        <a:ln w="9525" cap="flat" cmpd="sng" algn="ctr">
          <a:solidFill>
            <a:schemeClr val="accent6">
              <a:lumMod val="5000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dk1">
              <a:alpha val="90000"/>
              <a:tint val="4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96E280-1F19-447A-B8C5-CB6213C6BC2B}">
      <dsp:nvSpPr>
        <dsp:cNvPr id="0" name=""/>
        <dsp:cNvSpPr/>
      </dsp:nvSpPr>
      <dsp:spPr>
        <a:xfrm>
          <a:off x="240991" y="34870"/>
          <a:ext cx="4277637" cy="54592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649" tIns="0" rIns="127649" bIns="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it-IT" sz="2000" kern="1200" dirty="0" smtClean="0">
              <a:solidFill>
                <a:srgbClr val="002060"/>
              </a:solidFill>
            </a:rPr>
            <a:t>High computation capacity sensors</a:t>
          </a:r>
          <a:endParaRPr lang="it-IT" sz="2000" kern="1200" dirty="0">
            <a:solidFill>
              <a:srgbClr val="002060"/>
            </a:solidFill>
          </a:endParaRPr>
        </a:p>
      </dsp:txBody>
      <dsp:txXfrm>
        <a:off x="267641" y="61520"/>
        <a:ext cx="4224337" cy="492622"/>
      </dsp:txXfrm>
    </dsp:sp>
    <dsp:sp modelId="{CD210D36-D065-4F7B-8B61-55FB2116D583}">
      <dsp:nvSpPr>
        <dsp:cNvPr id="0" name=""/>
        <dsp:cNvSpPr/>
      </dsp:nvSpPr>
      <dsp:spPr>
        <a:xfrm>
          <a:off x="0" y="988555"/>
          <a:ext cx="4824536" cy="352800"/>
        </a:xfrm>
        <a:prstGeom prst="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9525" cap="flat" cmpd="sng" algn="ctr">
          <a:solidFill>
            <a:schemeClr val="accent6">
              <a:lumMod val="50000"/>
            </a:schemeClr>
          </a:solidFill>
          <a:prstDash val="solid"/>
        </a:ln>
        <a:effectLst>
          <a:outerShdw blurRad="50800" dist="43000" dir="5400000" rotWithShape="0">
            <a:srgbClr val="000000">
              <a:alpha val="40000"/>
            </a:srgbClr>
          </a:outerShdw>
        </a:effectLst>
        <a:scene3d>
          <a:camera prst="orthographicFront" fov="0">
            <a:rot lat="0" lon="0" rev="0"/>
          </a:camera>
          <a:lightRig rig="balanced" dir="t">
            <a:rot lat="0" lon="0" rev="0"/>
          </a:lightRig>
        </a:scene3d>
        <a:sp3d prstMaterial="matte">
          <a:bevelT w="0" h="0"/>
          <a:contourClr>
            <a:schemeClr val="dk1">
              <a:alpha val="90000"/>
              <a:tint val="40000"/>
              <a:hueOff val="0"/>
              <a:satOff val="0"/>
              <a:lumOff val="0"/>
              <a:alphaOff val="0"/>
              <a:tint val="100000"/>
              <a:shade val="100000"/>
              <a:hueMod val="100000"/>
              <a:satMod val="100000"/>
            </a:schemeClr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137BAB-DFF6-4CEE-A383-001684769370}">
      <dsp:nvSpPr>
        <dsp:cNvPr id="0" name=""/>
        <dsp:cNvSpPr/>
      </dsp:nvSpPr>
      <dsp:spPr>
        <a:xfrm>
          <a:off x="240991" y="796494"/>
          <a:ext cx="4299466" cy="5295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  <a:gs pos="30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4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55000">
              <a:schemeClr val="lt1">
                <a:hueOff val="0"/>
                <a:satOff val="0"/>
                <a:lumOff val="0"/>
                <a:alphaOff val="0"/>
                <a:shade val="100000"/>
                <a:satMod val="118000"/>
              </a:schemeClr>
            </a:gs>
            <a:gs pos="73000">
              <a:schemeClr val="lt1">
                <a:hueOff val="0"/>
                <a:satOff val="0"/>
                <a:lumOff val="0"/>
                <a:alphaOff val="0"/>
                <a:shade val="90000"/>
                <a:satMod val="11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63000"/>
              </a:schemeClr>
            </a:gs>
          </a:gsLst>
          <a:lin ang="950000" scaled="1"/>
        </a:gradFill>
        <a:ln>
          <a:noFill/>
        </a:ln>
        <a:effectLst>
          <a:outerShdw blurRad="50800" dist="25400" dir="5400000" rotWithShape="0">
            <a:srgbClr val="000000">
              <a:alpha val="50000"/>
            </a:srgbClr>
          </a:outerShdw>
        </a:effectLst>
        <a:scene3d>
          <a:camera prst="orthographicFront" fov="0">
            <a:rot lat="0" lon="0" rev="0"/>
          </a:camera>
          <a:lightRig rig="soft" dir="t">
            <a:rot lat="0" lon="0" rev="2700000"/>
          </a:lightRig>
        </a:scene3d>
        <a:sp3d prstMaterial="matte">
          <a:bevelT w="50800" h="50800"/>
          <a:contourClr>
            <a:schemeClr val="lt1">
              <a:hueOff val="0"/>
              <a:satOff val="0"/>
              <a:lumOff val="0"/>
              <a:alphaOff val="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649" tIns="0" rIns="12764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it-IT" sz="2000" kern="1200" dirty="0" smtClean="0">
              <a:solidFill>
                <a:srgbClr val="002060"/>
              </a:solidFill>
            </a:rPr>
            <a:t>Low computation capacity sensors</a:t>
          </a:r>
          <a:endParaRPr lang="it-IT" altLang="it-IT" sz="2000" kern="1200" dirty="0">
            <a:solidFill>
              <a:srgbClr val="002060"/>
            </a:solidFill>
          </a:endParaRPr>
        </a:p>
      </dsp:txBody>
      <dsp:txXfrm>
        <a:off x="266842" y="822345"/>
        <a:ext cx="4247764" cy="477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A5476-34A6-4D0A-8540-AD6F592D160A}" type="datetimeFigureOut">
              <a:rPr lang="it-IT" smtClean="0"/>
              <a:pPr/>
              <a:t>21/06/2017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7007-E415-42B2-B1B7-9EC52E6A284A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17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4FBD9-4508-4B0A-93BD-E10C7F99B6A6}" type="datetimeFigureOut">
              <a:rPr lang="it-IT" smtClean="0"/>
              <a:pPr/>
              <a:t>21/06/2017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050AC-4014-4039-A0E9-9D99E7C38559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7605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050AC-4014-4039-A0E9-9D99E7C38559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312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altLang="it-IT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050AC-4014-4039-A0E9-9D99E7C38559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9113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050AC-4014-4039-A0E9-9D99E7C38559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27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050AC-4014-4039-A0E9-9D99E7C38559}" type="slidenum">
              <a:rPr lang="it-IT" smtClean="0"/>
              <a:pPr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266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050AC-4014-4039-A0E9-9D99E7C38559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048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050AC-4014-4039-A0E9-9D99E7C38559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539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8449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050AC-4014-4039-A0E9-9D99E7C38559}" type="slidenum">
              <a:rPr lang="it-IT" smtClean="0"/>
              <a:pPr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5463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tif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Connettore 1 54"/>
          <p:cNvCxnSpPr/>
          <p:nvPr userDrawn="1"/>
        </p:nvCxnSpPr>
        <p:spPr>
          <a:xfrm>
            <a:off x="3034605" y="1896100"/>
            <a:ext cx="0" cy="375285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8" name="Ovale 77"/>
          <p:cNvSpPr/>
          <p:nvPr userDrawn="1"/>
        </p:nvSpPr>
        <p:spPr>
          <a:xfrm>
            <a:off x="8006183" y="526685"/>
            <a:ext cx="1099717" cy="106982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0" name="Gruppo 59"/>
          <p:cNvGrpSpPr/>
          <p:nvPr userDrawn="1"/>
        </p:nvGrpSpPr>
        <p:grpSpPr>
          <a:xfrm>
            <a:off x="2302747" y="3769198"/>
            <a:ext cx="603487" cy="565445"/>
            <a:chOff x="638965" y="3389061"/>
            <a:chExt cx="758263" cy="720000"/>
          </a:xfrm>
        </p:grpSpPr>
        <p:sp>
          <p:nvSpPr>
            <p:cNvPr id="76" name="Ovale 75"/>
            <p:cNvSpPr/>
            <p:nvPr userDrawn="1"/>
          </p:nvSpPr>
          <p:spPr>
            <a:xfrm>
              <a:off x="638965" y="3389061"/>
              <a:ext cx="758263" cy="72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7" name="Immagine 76"/>
            <p:cNvPicPr>
              <a:picLocks noChangeAspect="1"/>
            </p:cNvPicPr>
            <p:nvPr userDrawn="1"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807" y="3482200"/>
              <a:ext cx="512249" cy="548131"/>
            </a:xfrm>
            <a:prstGeom prst="rect">
              <a:avLst/>
            </a:prstGeom>
            <a:ln w="19050">
              <a:noFill/>
            </a:ln>
          </p:spPr>
        </p:pic>
      </p:grpSp>
      <p:grpSp>
        <p:nvGrpSpPr>
          <p:cNvPr id="61" name="Gruppo 60"/>
          <p:cNvGrpSpPr/>
          <p:nvPr userDrawn="1"/>
        </p:nvGrpSpPr>
        <p:grpSpPr>
          <a:xfrm>
            <a:off x="2301078" y="5019364"/>
            <a:ext cx="603487" cy="565445"/>
            <a:chOff x="638711" y="5628104"/>
            <a:chExt cx="758263" cy="720000"/>
          </a:xfrm>
        </p:grpSpPr>
        <p:sp>
          <p:nvSpPr>
            <p:cNvPr id="74" name="Ovale 73"/>
            <p:cNvSpPr/>
            <p:nvPr userDrawn="1"/>
          </p:nvSpPr>
          <p:spPr>
            <a:xfrm>
              <a:off x="638711" y="5628104"/>
              <a:ext cx="758263" cy="72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5" name="Immagine 74"/>
            <p:cNvPicPr>
              <a:picLocks noChangeAspect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91" r="53584"/>
            <a:stretch/>
          </p:blipFill>
          <p:spPr>
            <a:xfrm>
              <a:off x="702761" y="5704219"/>
              <a:ext cx="640539" cy="575002"/>
            </a:xfrm>
            <a:prstGeom prst="rect">
              <a:avLst/>
            </a:prstGeom>
          </p:spPr>
        </p:pic>
      </p:grpSp>
      <p:grpSp>
        <p:nvGrpSpPr>
          <p:cNvPr id="62" name="Gruppo 61"/>
          <p:cNvGrpSpPr/>
          <p:nvPr userDrawn="1"/>
        </p:nvGrpSpPr>
        <p:grpSpPr>
          <a:xfrm>
            <a:off x="2276037" y="1901494"/>
            <a:ext cx="603487" cy="565445"/>
            <a:chOff x="647385" y="1900222"/>
            <a:chExt cx="758263" cy="720000"/>
          </a:xfrm>
        </p:grpSpPr>
        <p:sp>
          <p:nvSpPr>
            <p:cNvPr id="72" name="Ovale 71"/>
            <p:cNvSpPr/>
            <p:nvPr userDrawn="1"/>
          </p:nvSpPr>
          <p:spPr>
            <a:xfrm>
              <a:off x="647385" y="1900222"/>
              <a:ext cx="758263" cy="72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3" name="Immagine 72"/>
            <p:cNvPicPr>
              <a:picLocks noChangeAspect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741" y="2194762"/>
              <a:ext cx="685164" cy="175920"/>
            </a:xfrm>
            <a:prstGeom prst="rect">
              <a:avLst/>
            </a:prstGeom>
          </p:spPr>
        </p:pic>
      </p:grpSp>
      <p:grpSp>
        <p:nvGrpSpPr>
          <p:cNvPr id="63" name="Gruppo 62"/>
          <p:cNvGrpSpPr/>
          <p:nvPr userDrawn="1"/>
        </p:nvGrpSpPr>
        <p:grpSpPr>
          <a:xfrm>
            <a:off x="2276037" y="2515613"/>
            <a:ext cx="603487" cy="565445"/>
            <a:chOff x="638965" y="2644200"/>
            <a:chExt cx="758263" cy="720000"/>
          </a:xfrm>
        </p:grpSpPr>
        <p:sp>
          <p:nvSpPr>
            <p:cNvPr id="70" name="Ovale 69"/>
            <p:cNvSpPr/>
            <p:nvPr userDrawn="1"/>
          </p:nvSpPr>
          <p:spPr>
            <a:xfrm>
              <a:off x="638965" y="2644200"/>
              <a:ext cx="758263" cy="72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1" name="Immagine 70"/>
            <p:cNvPicPr>
              <a:picLocks noChangeAspect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62" y="2877586"/>
              <a:ext cx="685164" cy="280917"/>
            </a:xfrm>
            <a:prstGeom prst="rect">
              <a:avLst/>
            </a:prstGeom>
          </p:spPr>
        </p:pic>
      </p:grpSp>
      <p:sp>
        <p:nvSpPr>
          <p:cNvPr id="68" name="Ovale 67"/>
          <p:cNvSpPr/>
          <p:nvPr userDrawn="1"/>
        </p:nvSpPr>
        <p:spPr>
          <a:xfrm>
            <a:off x="2285433" y="3136787"/>
            <a:ext cx="603487" cy="56544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Ovale 65"/>
          <p:cNvSpPr/>
          <p:nvPr userDrawn="1"/>
        </p:nvSpPr>
        <p:spPr>
          <a:xfrm>
            <a:off x="2302746" y="4382352"/>
            <a:ext cx="603487" cy="565445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7" name="Imagen 5" descr="logos.gif"/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1" r="53688"/>
          <a:stretch/>
        </p:blipFill>
        <p:spPr>
          <a:xfrm>
            <a:off x="2312552" y="4543425"/>
            <a:ext cx="593682" cy="22290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29" y="3357308"/>
            <a:ext cx="645539" cy="166939"/>
          </a:xfrm>
          <a:prstGeom prst="rect">
            <a:avLst/>
          </a:prstGeom>
        </p:spPr>
      </p:pic>
      <p:grpSp>
        <p:nvGrpSpPr>
          <p:cNvPr id="20" name="Gruppo 19"/>
          <p:cNvGrpSpPr/>
          <p:nvPr userDrawn="1"/>
        </p:nvGrpSpPr>
        <p:grpSpPr>
          <a:xfrm>
            <a:off x="8006183" y="588068"/>
            <a:ext cx="1077686" cy="947057"/>
            <a:chOff x="638711" y="5628104"/>
            <a:chExt cx="758263" cy="720000"/>
          </a:xfrm>
        </p:grpSpPr>
        <p:sp>
          <p:nvSpPr>
            <p:cNvPr id="21" name="Ovale 20"/>
            <p:cNvSpPr/>
            <p:nvPr userDrawn="1"/>
          </p:nvSpPr>
          <p:spPr>
            <a:xfrm>
              <a:off x="638711" y="5628104"/>
              <a:ext cx="758263" cy="720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2" name="Immagine 21"/>
            <p:cNvPicPr>
              <a:picLocks noChangeAspect="1"/>
            </p:cNvPicPr>
            <p:nvPr userDrawn="1"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91" r="53584"/>
            <a:stretch/>
          </p:blipFill>
          <p:spPr>
            <a:xfrm>
              <a:off x="702761" y="5704219"/>
              <a:ext cx="640539" cy="5750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7867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" y="129800"/>
            <a:ext cx="2150467" cy="107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8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9"/>
            <a:ext cx="9144000" cy="131533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59" y="129800"/>
            <a:ext cx="2150467" cy="107523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37" y="6333963"/>
            <a:ext cx="615665" cy="4451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CasellaDiTesto 1"/>
          <p:cNvSpPr txBox="1"/>
          <p:nvPr/>
        </p:nvSpPr>
        <p:spPr>
          <a:xfrm>
            <a:off x="5257800" y="6369465"/>
            <a:ext cx="3143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b="1" i="1" kern="1200" baseline="0" dirty="0" smtClean="0">
                <a:solidFill>
                  <a:srgbClr val="3366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000" b="1" i="1" kern="1200" baseline="0" dirty="0" smtClean="0">
                <a:solidFill>
                  <a:srgbClr val="336699"/>
                </a:solidFill>
                <a:latin typeface="+mn-lt"/>
                <a:ea typeface="+mn-ea"/>
                <a:cs typeface="+mn-cs"/>
              </a:rPr>
              <a:t>WORKING GROUP NOISE EUROCITIES</a:t>
            </a:r>
            <a:endParaRPr lang="it-IT" sz="1000" b="1" i="1" kern="1200" baseline="0" dirty="0" smtClean="0">
              <a:solidFill>
                <a:srgbClr val="336699"/>
              </a:solidFill>
              <a:latin typeface="+mn-lt"/>
              <a:ea typeface="+mn-ea"/>
              <a:cs typeface="+mn-cs"/>
            </a:endParaRPr>
          </a:p>
          <a:p>
            <a:r>
              <a:rPr lang="en-GB" sz="1000" b="1" i="1" kern="1200" baseline="0" dirty="0" smtClean="0">
                <a:solidFill>
                  <a:srgbClr val="3366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000" b="1" i="1" kern="1200" baseline="0" dirty="0" err="1" smtClean="0">
                <a:solidFill>
                  <a:srgbClr val="336699"/>
                </a:solidFill>
                <a:latin typeface="+mn-lt"/>
                <a:ea typeface="+mn-ea"/>
                <a:cs typeface="+mn-cs"/>
              </a:rPr>
              <a:t>Tribina</a:t>
            </a:r>
            <a:r>
              <a:rPr lang="en-GB" sz="1000" b="1" i="1" kern="1200" baseline="0" dirty="0" smtClean="0">
                <a:solidFill>
                  <a:srgbClr val="3366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000" b="1" i="1" kern="1200" baseline="0" dirty="0" err="1" smtClean="0">
                <a:solidFill>
                  <a:srgbClr val="336699"/>
                </a:solidFill>
                <a:latin typeface="+mn-lt"/>
                <a:ea typeface="+mn-ea"/>
                <a:cs typeface="+mn-cs"/>
              </a:rPr>
              <a:t>grada</a:t>
            </a:r>
            <a:r>
              <a:rPr lang="en-GB" sz="1000" b="1" i="1" kern="1200" baseline="0" dirty="0" smtClean="0">
                <a:solidFill>
                  <a:srgbClr val="336699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000" b="1" i="1" kern="1200" baseline="0" dirty="0" err="1" smtClean="0">
                <a:solidFill>
                  <a:srgbClr val="336699"/>
                </a:solidFill>
                <a:latin typeface="+mn-lt"/>
                <a:ea typeface="+mn-ea"/>
                <a:cs typeface="+mn-cs"/>
              </a:rPr>
              <a:t>Zagreba</a:t>
            </a:r>
            <a:r>
              <a:rPr lang="en-GB" sz="1000" b="1" i="1" kern="1200" baseline="0" dirty="0" smtClean="0">
                <a:solidFill>
                  <a:srgbClr val="336699"/>
                </a:solidFill>
                <a:latin typeface="+mn-lt"/>
                <a:ea typeface="+mn-ea"/>
                <a:cs typeface="+mn-cs"/>
              </a:rPr>
              <a:t>, Zagreb</a:t>
            </a:r>
            <a:r>
              <a:rPr lang="it-IT" sz="1000" b="1" i="1" kern="1200" baseline="0" dirty="0" smtClean="0">
                <a:solidFill>
                  <a:srgbClr val="336699"/>
                </a:solidFill>
                <a:latin typeface="+mn-lt"/>
                <a:ea typeface="+mn-ea"/>
                <a:cs typeface="+mn-cs"/>
              </a:rPr>
              <a:t> 10-11</a:t>
            </a:r>
            <a:r>
              <a:rPr lang="it-IT" sz="1000" b="1" i="1" baseline="0" dirty="0" smtClean="0">
                <a:solidFill>
                  <a:srgbClr val="336699"/>
                </a:solidFill>
              </a:rPr>
              <a:t> </a:t>
            </a:r>
            <a:r>
              <a:rPr lang="it-IT" sz="1000" b="1" i="1" baseline="0" dirty="0" err="1" smtClean="0">
                <a:solidFill>
                  <a:srgbClr val="336699"/>
                </a:solidFill>
              </a:rPr>
              <a:t>may</a:t>
            </a:r>
            <a:r>
              <a:rPr lang="it-IT" sz="1000" b="1" i="1" baseline="0" dirty="0" smtClean="0">
                <a:solidFill>
                  <a:srgbClr val="336699"/>
                </a:solidFill>
              </a:rPr>
              <a:t> 2017</a:t>
            </a:r>
            <a:endParaRPr lang="it-IT" sz="1000" b="1" i="1" dirty="0">
              <a:solidFill>
                <a:srgbClr val="336699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>
            <a:off x="8605894" y="763335"/>
            <a:ext cx="476250" cy="441699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0000">
                <a:srgbClr val="9CB86E"/>
              </a:gs>
              <a:gs pos="100000">
                <a:srgbClr val="009999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8618595" y="830296"/>
            <a:ext cx="48154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09BD64C9-FDC7-4B93-BE50-31834F657957}" type="slidenum">
              <a:rPr lang="it-IT" sz="1400" b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pPr algn="ctr"/>
              <a:t>‹N›</a:t>
            </a:fld>
            <a:endParaRPr lang="it-IT" sz="1400" b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26"/>
          <a:stretch/>
        </p:blipFill>
        <p:spPr>
          <a:xfrm>
            <a:off x="0" y="6333963"/>
            <a:ext cx="6107496" cy="52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3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http://www.fwt.fichtner.de/images/04_referenzen/umwelt/laerm_saarlouis_69.jpg" TargetMode="External"/><Relationship Id="rId3" Type="http://schemas.openxmlformats.org/officeDocument/2006/relationships/image" Target="../media/image12.emf"/><Relationship Id="rId7" Type="http://schemas.openxmlformats.org/officeDocument/2006/relationships/image" Target="https://lh4.ggpht.com/T-Y0TdNBJ4wpAbBYT0kHe8Xk9RWcin9HLgZ1iazijLkJgnR2haDJdfr85_AlZDHQy8YA=w300" TargetMode="External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https://lh5.ggpht.com/Ge9t3QR3QmhQjdwyWQiFMZdPeomi8gDQB91lqMLUxNEddloZmggMi6pZ4TW9fnVL0Q=w300" TargetMode="External"/><Relationship Id="rId10" Type="http://schemas.openxmlformats.org/officeDocument/2006/relationships/image" Target="https://encrypted-tbn1.gstatic.com/images?q=tbn:ANd9GcQCENHdRV-x_ITK9yg2i39uke6Yx3rtBeVBO1X0NEvf7KNEVeR8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1.png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27293" y="2258029"/>
            <a:ext cx="5916707" cy="266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>
                <a:solidFill>
                  <a:srgbClr val="0070C0"/>
                </a:solidFill>
                <a:latin typeface="Arial Black" pitchFamily="34" charset="0"/>
              </a:rPr>
              <a:t>THE LIFE DYNAMAP PROJECT </a:t>
            </a:r>
            <a:endParaRPr lang="it-IT" sz="2600" dirty="0">
              <a:solidFill>
                <a:srgbClr val="0070C0"/>
              </a:solidFill>
              <a:latin typeface="Arial Black" pitchFamily="34" charset="0"/>
            </a:endParaRPr>
          </a:p>
          <a:p>
            <a:pPr algn="l"/>
            <a:endParaRPr lang="it-IT" sz="2800" dirty="0" smtClean="0">
              <a:solidFill>
                <a:srgbClr val="0070C0"/>
              </a:solidFill>
              <a:latin typeface="Arial Black" pitchFamily="34" charset="0"/>
            </a:endParaRPr>
          </a:p>
          <a:p>
            <a:r>
              <a:rPr lang="it-IT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  <a:cs typeface="Arial" pitchFamily="34" charset="0"/>
              </a:rPr>
              <a:t>M.Grampella,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P.Bellucci</a:t>
            </a:r>
            <a:r>
              <a:rPr lang="it-IT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P.Coppi</a:t>
            </a:r>
            <a:endParaRPr lang="it-IT" sz="2000" baseline="300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sz="2000" i="0" baseline="300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Milan </a:t>
            </a: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Municipality</a:t>
            </a:r>
            <a:endParaRPr lang="it-IT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ANAS S.p.A. - </a:t>
            </a: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Research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Centre, Rome (</a:t>
            </a: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Italy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AMAT Milan </a:t>
            </a:r>
            <a:r>
              <a:rPr lang="it-IT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it-IT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nvironmental</a:t>
            </a:r>
            <a:r>
              <a:rPr lang="it-IT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Agency</a:t>
            </a:r>
          </a:p>
          <a:p>
            <a:endParaRPr lang="it-IT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12" y="5115617"/>
            <a:ext cx="466213" cy="48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9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52599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Task B5.2 – SYSTEM ACQUISITION AND INSTALLATION</a:t>
            </a:r>
            <a:endParaRPr lang="it-IT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25424" y="1926101"/>
            <a:ext cx="76931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Task leader: AMAT</a:t>
            </a:r>
          </a:p>
          <a:p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Task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participants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 Milan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Municipality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Blue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Wave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Accon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objective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task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acquisition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and the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installation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of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twenty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four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noise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monitoring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terminal (NMT).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Each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NMT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contains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one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igh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capacity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sensors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This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action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includes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following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tasks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algn="just"/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acquisition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of the NMT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achievement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of the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specific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authorizations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system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installation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of the company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which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will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physically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install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the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devices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installation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of the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devices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5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08431" y="1249367"/>
            <a:ext cx="8301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SITE SELECTION CRITERIA FOR MILAN PILOT AREA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25423" y="1926101"/>
            <a:ext cx="798409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Preliminary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selection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based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on a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statistical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approach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GIS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analysis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Geographical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distribution</a:t>
            </a:r>
            <a:r>
              <a:rPr lang="it-IT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; </a:t>
            </a:r>
            <a:endParaRPr lang="it-IT" sz="2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a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0403841"/>
                  </p:ext>
                </p:extLst>
              </p:nvPr>
            </p:nvGraphicFramePr>
            <p:xfrm>
              <a:off x="2636520" y="3505200"/>
              <a:ext cx="4221480" cy="2667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202688"/>
                    <a:gridCol w="3018792"/>
                  </a:tblGrid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Gruppo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aseline="0">
                                    <a:effectLst/>
                                    <a:latin typeface="Cambria Math"/>
                                  </a:rPr>
                                  <m:t>𝛿</m:t>
                                </m:r>
                              </m:oMath>
                            </m:oMathPara>
                          </a14:m>
                          <a:endParaRPr lang="it-IT" sz="1400" baseline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À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0,339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>
                              <a:effectLst/>
                            </a:rPr>
                            <a:t>B</a:t>
                          </a:r>
                          <a:endParaRPr lang="it-IT" sz="1400" baseline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0,446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>
                              <a:effectLst/>
                            </a:rPr>
                            <a:t>C</a:t>
                          </a:r>
                          <a:endParaRPr lang="it-IT" sz="1400" baseline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0,375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>
                              <a:effectLst/>
                            </a:rPr>
                            <a:t>D</a:t>
                          </a:r>
                          <a:endParaRPr lang="it-IT" sz="1400" baseline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0,285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>
                              <a:effectLst/>
                            </a:rPr>
                            <a:t>E</a:t>
                          </a:r>
                          <a:endParaRPr lang="it-IT" sz="1400" baseline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0,196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>
                              <a:effectLst/>
                            </a:rPr>
                            <a:t>F</a:t>
                          </a:r>
                          <a:endParaRPr lang="it-IT" sz="1400" baseline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0,178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a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20403841"/>
                  </p:ext>
                </p:extLst>
              </p:nvPr>
            </p:nvGraphicFramePr>
            <p:xfrm>
              <a:off x="2636520" y="3505200"/>
              <a:ext cx="4221480" cy="2667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202688"/>
                    <a:gridCol w="3018792"/>
                  </a:tblGrid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Gruppo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44450" marR="44450" marT="0" marB="0" anchor="ctr">
                        <a:blipFill rotWithShape="1">
                          <a:blip r:embed="rId2"/>
                          <a:stretch>
                            <a:fillRect l="-40000" b="-600000"/>
                          </a:stretch>
                        </a:blipFill>
                      </a:tcPr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À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0,339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>
                              <a:effectLst/>
                            </a:rPr>
                            <a:t>B</a:t>
                          </a:r>
                          <a:endParaRPr lang="it-IT" sz="1400" baseline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0,446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>
                              <a:effectLst/>
                            </a:rPr>
                            <a:t>C</a:t>
                          </a:r>
                          <a:endParaRPr lang="it-IT" sz="1400" baseline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0,375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>
                              <a:effectLst/>
                            </a:rPr>
                            <a:t>D</a:t>
                          </a:r>
                          <a:endParaRPr lang="it-IT" sz="1400" baseline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0,285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>
                              <a:effectLst/>
                            </a:rPr>
                            <a:t>E</a:t>
                          </a:r>
                          <a:endParaRPr lang="it-IT" sz="1400" baseline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0,196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</a:tr>
                  <a:tr h="38100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>
                              <a:effectLst/>
                            </a:rPr>
                            <a:t>F</a:t>
                          </a:r>
                          <a:endParaRPr lang="it-IT" sz="1400" baseline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  <a:tabLst>
                              <a:tab pos="270510" algn="l"/>
                            </a:tabLst>
                          </a:pPr>
                          <a:r>
                            <a:rPr lang="it-IT" sz="1400" baseline="0" dirty="0">
                              <a:effectLst/>
                            </a:rPr>
                            <a:t>0,178</a:t>
                          </a:r>
                          <a:endParaRPr lang="it-IT" sz="1400" baseline="0" dirty="0">
                            <a:effectLst/>
                            <a:latin typeface="Times New Roman"/>
                            <a:ea typeface="Times New Roman"/>
                          </a:endParaRPr>
                        </a:p>
                      </a:txBody>
                      <a:tcPr marL="44450" marR="44450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4187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2059" t="2252" r="4338" b="2752"/>
          <a:stretch/>
        </p:blipFill>
        <p:spPr>
          <a:xfrm>
            <a:off x="2072640" y="1414271"/>
            <a:ext cx="5230368" cy="480938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52599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NMT locations </a:t>
            </a:r>
            <a:endParaRPr lang="it-IT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67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152599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Achievement of specific authorizations for NMT installation</a:t>
            </a:r>
            <a:endParaRPr lang="it-IT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25424" y="1926101"/>
            <a:ext cx="7915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7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confirmed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locations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, ready for NMT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installation</a:t>
            </a: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4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authorized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locations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visit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planned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it-IT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next</a:t>
            </a:r>
            <a:r>
              <a:rPr lang="it-IT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week)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13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pending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locations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including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9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buildings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owned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by Milan </a:t>
            </a:r>
            <a:r>
              <a:rPr lang="it-IT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Municipality</a:t>
            </a:r>
            <a:r>
              <a:rPr lang="it-IT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it-IT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75" y="1926101"/>
            <a:ext cx="6933449" cy="424997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152599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Noise monitoring terminal installation form (example 1)</a:t>
            </a:r>
            <a:endParaRPr lang="it-IT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23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384" y="1926101"/>
            <a:ext cx="6681232" cy="428419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52599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Noise monitoring terminal installation form (example 3)</a:t>
            </a:r>
            <a:endParaRPr lang="it-IT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826" y="1926101"/>
            <a:ext cx="6644347" cy="425818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525991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Noise monitoring terminal installation form (example 4)</a:t>
            </a:r>
            <a:endParaRPr lang="it-IT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fe-dynamap.eu/wp-content/themes/anas/images/mappa_home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375" y="1744412"/>
            <a:ext cx="64770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ife-dynamap.eu/wp-content/themes/anas/images/map_balloon_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863"/>
            <a:ext cx="29432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374551" y="5481477"/>
            <a:ext cx="7506586" cy="7078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9999"/>
                </a:solidFill>
              </a:rPr>
              <a:t>www.life-dynamap.eu</a:t>
            </a:r>
            <a:endParaRPr lang="it-IT" sz="4000" b="1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9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43165" y="1449193"/>
            <a:ext cx="2800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solidFill>
                  <a:srgbClr val="0070C0"/>
                </a:solidFill>
              </a:rPr>
              <a:t>PROJECT OBJECTIVES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642592" y="2062233"/>
            <a:ext cx="7781875" cy="923925"/>
            <a:chOff x="387400" y="2062233"/>
            <a:chExt cx="7781875" cy="923925"/>
          </a:xfrm>
        </p:grpSpPr>
        <p:sp>
          <p:nvSpPr>
            <p:cNvPr id="2" name="Rectangle 7"/>
            <p:cNvSpPr>
              <a:spLocks noChangeArrowheads="1"/>
            </p:cNvSpPr>
            <p:nvPr/>
          </p:nvSpPr>
          <p:spPr bwMode="auto">
            <a:xfrm>
              <a:off x="968375" y="2062233"/>
              <a:ext cx="7200900" cy="92392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The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main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objective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is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altLang="it-IT" b="1" kern="0" dirty="0" smtClean="0">
                  <a:solidFill>
                    <a:srgbClr val="CC9900"/>
                  </a:solidFill>
                </a:rPr>
                <a:t>to </a:t>
              </a:r>
              <a:r>
                <a:rPr lang="it-IT" altLang="it-IT" b="1" kern="0" dirty="0" err="1" smtClean="0">
                  <a:solidFill>
                    <a:srgbClr val="CC9900"/>
                  </a:solidFill>
                </a:rPr>
                <a:t>ease</a:t>
              </a:r>
              <a:r>
                <a:rPr lang="it-IT" altLang="it-IT" b="1" kern="0" dirty="0" smtClean="0">
                  <a:solidFill>
                    <a:srgbClr val="CC9900"/>
                  </a:solidFill>
                </a:rPr>
                <a:t> and </a:t>
              </a:r>
              <a:r>
                <a:rPr lang="it-IT" altLang="it-IT" b="1" kern="0" dirty="0" err="1" smtClean="0">
                  <a:solidFill>
                    <a:srgbClr val="CC9900"/>
                  </a:solidFill>
                </a:rPr>
                <a:t>streamline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the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noise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mapping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process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through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the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development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of a low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cost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sensors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system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able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to </a:t>
              </a:r>
              <a:r>
                <a:rPr lang="it-IT" altLang="it-IT" b="1" kern="0" dirty="0" err="1" smtClean="0">
                  <a:solidFill>
                    <a:srgbClr val="CC9900"/>
                  </a:solidFill>
                </a:rPr>
                <a:t>automatically</a:t>
              </a:r>
              <a:r>
                <a:rPr lang="it-IT" altLang="it-IT" b="1" kern="0" dirty="0" smtClean="0">
                  <a:solidFill>
                    <a:srgbClr val="CC9900"/>
                  </a:solidFill>
                </a:rPr>
                <a:t> update 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the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noise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maps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in </a:t>
              </a:r>
              <a:r>
                <a:rPr lang="it-IT" altLang="it-IT" kern="0" dirty="0" err="1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real</a:t>
              </a:r>
              <a:r>
                <a:rPr lang="it-IT" altLang="it-IT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time.</a:t>
              </a:r>
            </a:p>
          </p:txBody>
        </p:sp>
        <p:sp>
          <p:nvSpPr>
            <p:cNvPr id="8" name="Triangolo isoscele 7"/>
            <p:cNvSpPr/>
            <p:nvPr/>
          </p:nvSpPr>
          <p:spPr>
            <a:xfrm rot="5400000">
              <a:off x="317596" y="2286002"/>
              <a:ext cx="628705" cy="489097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C000"/>
                </a:solidFill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642592" y="3086539"/>
            <a:ext cx="7817312" cy="1200329"/>
            <a:chOff x="387400" y="3086539"/>
            <a:chExt cx="7817312" cy="1200329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1003812" y="3086539"/>
              <a:ext cx="7200900" cy="120032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kern="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As a secondary objective, the project aims at demonstrating that dynamic mapping can be also applied </a:t>
              </a:r>
              <a:r>
                <a:rPr lang="en-GB" b="1" kern="0" dirty="0">
                  <a:solidFill>
                    <a:srgbClr val="CC9900"/>
                  </a:solidFill>
                </a:rPr>
                <a:t>to monitor and report the information related to other environmental parameters</a:t>
              </a:r>
              <a:r>
                <a:rPr lang="en-GB" kern="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, such as those related to air quality, meteorological conditions, traffic, etc. </a:t>
              </a:r>
              <a:endParaRPr lang="it-IT" altLang="it-IT" kern="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riangolo isoscele 8"/>
            <p:cNvSpPr/>
            <p:nvPr/>
          </p:nvSpPr>
          <p:spPr>
            <a:xfrm rot="5400000">
              <a:off x="317596" y="3459119"/>
              <a:ext cx="628705" cy="489097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C000"/>
                </a:solidFill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642592" y="4514899"/>
            <a:ext cx="7810217" cy="923330"/>
            <a:chOff x="387400" y="4514899"/>
            <a:chExt cx="7810217" cy="923330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996717" y="4514899"/>
              <a:ext cx="7200900" cy="92333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 eaLnBrk="1" hangingPunct="1">
                <a:defRPr/>
              </a:pPr>
              <a:r>
                <a:rPr lang="en-GB" kern="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Finally, the </a:t>
              </a:r>
              <a:r>
                <a:rPr lang="en-GB" kern="0" dirty="0" err="1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Dynamap</a:t>
              </a:r>
              <a:r>
                <a:rPr lang="en-GB" kern="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GB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project </a:t>
              </a:r>
              <a:r>
                <a:rPr lang="en-US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aims </a:t>
              </a:r>
              <a:r>
                <a:rPr lang="en-GB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also</a:t>
              </a:r>
              <a:r>
                <a:rPr lang="en-US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 at developing </a:t>
              </a:r>
              <a:r>
                <a:rPr lang="en-GB" kern="0" dirty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a user-friendly software </a:t>
              </a:r>
              <a:r>
                <a:rPr lang="en-GB" kern="0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application to facilitate </a:t>
              </a:r>
              <a:r>
                <a:rPr lang="en-GB" b="1" kern="0" dirty="0" smtClean="0">
                  <a:solidFill>
                    <a:srgbClr val="CC9900"/>
                  </a:solidFill>
                </a:rPr>
                <a:t>public </a:t>
              </a:r>
              <a:r>
                <a:rPr lang="en-GB" b="1" kern="0" dirty="0">
                  <a:solidFill>
                    <a:srgbClr val="CC9900"/>
                  </a:solidFill>
                </a:rPr>
                <a:t>information and </a:t>
              </a:r>
              <a:r>
                <a:rPr lang="en-GB" b="1" kern="0" dirty="0" smtClean="0">
                  <a:solidFill>
                    <a:srgbClr val="CC9900"/>
                  </a:solidFill>
                </a:rPr>
                <a:t>communication.</a:t>
              </a:r>
              <a:endParaRPr lang="it-IT" altLang="it-IT" kern="0" dirty="0">
                <a:solidFill>
                  <a:schemeClr val="tx2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Triangolo isoscele 9"/>
            <p:cNvSpPr/>
            <p:nvPr/>
          </p:nvSpPr>
          <p:spPr>
            <a:xfrm rot="5400000">
              <a:off x="317596" y="4742225"/>
              <a:ext cx="628705" cy="489097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55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69"/>
          <p:cNvGrpSpPr>
            <a:grpSpLocks/>
          </p:cNvGrpSpPr>
          <p:nvPr/>
        </p:nvGrpSpPr>
        <p:grpSpPr bwMode="auto">
          <a:xfrm>
            <a:off x="766919" y="1366967"/>
            <a:ext cx="7572375" cy="3442213"/>
            <a:chOff x="36195" y="-252373"/>
            <a:chExt cx="9020493" cy="4305261"/>
          </a:xfrm>
        </p:grpSpPr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36195" y="-228282"/>
              <a:ext cx="4765606" cy="4281170"/>
              <a:chOff x="313" y="-246"/>
              <a:chExt cx="7506" cy="6742"/>
            </a:xfrm>
          </p:grpSpPr>
          <p:grpSp>
            <p:nvGrpSpPr>
              <p:cNvPr id="14" name="Group 26"/>
              <p:cNvGrpSpPr>
                <a:grpSpLocks/>
              </p:cNvGrpSpPr>
              <p:nvPr/>
            </p:nvGrpSpPr>
            <p:grpSpPr bwMode="auto">
              <a:xfrm>
                <a:off x="313" y="524"/>
                <a:ext cx="6377" cy="5972"/>
                <a:chOff x="329" y="524"/>
                <a:chExt cx="6377" cy="5972"/>
              </a:xfrm>
            </p:grpSpPr>
            <p:pic>
              <p:nvPicPr>
                <p:cNvPr id="16" name="Picture 27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" y="727"/>
                  <a:ext cx="5725" cy="56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17" name="Group 28"/>
                <p:cNvGrpSpPr>
                  <a:grpSpLocks/>
                </p:cNvGrpSpPr>
                <p:nvPr/>
              </p:nvGrpSpPr>
              <p:grpSpPr bwMode="auto">
                <a:xfrm>
                  <a:off x="4943" y="1310"/>
                  <a:ext cx="1636" cy="1200"/>
                  <a:chOff x="6435" y="10591"/>
                  <a:chExt cx="2385" cy="1845"/>
                </a:xfrm>
              </p:grpSpPr>
              <p:pic>
                <p:nvPicPr>
                  <p:cNvPr id="45" name="Picture 29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4" r:link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7095" y="10708"/>
                    <a:ext cx="1725" cy="1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6" name="Picture 30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6" r:link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5" y="10591"/>
                    <a:ext cx="1845" cy="18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" name="Group 31"/>
                <p:cNvGrpSpPr>
                  <a:grpSpLocks/>
                </p:cNvGrpSpPr>
                <p:nvPr/>
              </p:nvGrpSpPr>
              <p:grpSpPr bwMode="auto">
                <a:xfrm>
                  <a:off x="4574" y="2492"/>
                  <a:ext cx="1636" cy="1200"/>
                  <a:chOff x="6435" y="10591"/>
                  <a:chExt cx="2385" cy="1845"/>
                </a:xfrm>
              </p:grpSpPr>
              <p:pic>
                <p:nvPicPr>
                  <p:cNvPr id="43" name="Picture 32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4" r:link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7095" y="10708"/>
                    <a:ext cx="1725" cy="1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4" name="Picture 33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6" r:link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5" y="10591"/>
                    <a:ext cx="1845" cy="18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9" name="Group 34"/>
                <p:cNvGrpSpPr>
                  <a:grpSpLocks/>
                </p:cNvGrpSpPr>
                <p:nvPr/>
              </p:nvGrpSpPr>
              <p:grpSpPr bwMode="auto">
                <a:xfrm>
                  <a:off x="5070" y="3421"/>
                  <a:ext cx="1636" cy="1200"/>
                  <a:chOff x="6435" y="10591"/>
                  <a:chExt cx="2385" cy="1845"/>
                </a:xfrm>
              </p:grpSpPr>
              <p:pic>
                <p:nvPicPr>
                  <p:cNvPr id="41" name="Picture 35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4" r:link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7095" y="10708"/>
                    <a:ext cx="1725" cy="1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2" name="Picture 36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6" r:link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5" y="10591"/>
                    <a:ext cx="1845" cy="18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20" name="Group 37"/>
                <p:cNvGrpSpPr>
                  <a:grpSpLocks/>
                </p:cNvGrpSpPr>
                <p:nvPr/>
              </p:nvGrpSpPr>
              <p:grpSpPr bwMode="auto">
                <a:xfrm>
                  <a:off x="2975" y="5296"/>
                  <a:ext cx="1636" cy="1200"/>
                  <a:chOff x="6435" y="10591"/>
                  <a:chExt cx="2385" cy="1845"/>
                </a:xfrm>
              </p:grpSpPr>
              <p:pic>
                <p:nvPicPr>
                  <p:cNvPr id="39" name="Picture 38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4" r:link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7095" y="10708"/>
                    <a:ext cx="1725" cy="1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" name="Picture 39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6" r:link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5" y="10591"/>
                    <a:ext cx="1845" cy="18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21" name="Group 40"/>
                <p:cNvGrpSpPr>
                  <a:grpSpLocks/>
                </p:cNvGrpSpPr>
                <p:nvPr/>
              </p:nvGrpSpPr>
              <p:grpSpPr bwMode="auto">
                <a:xfrm>
                  <a:off x="4412" y="4862"/>
                  <a:ext cx="1636" cy="1200"/>
                  <a:chOff x="6435" y="10591"/>
                  <a:chExt cx="2385" cy="1845"/>
                </a:xfrm>
              </p:grpSpPr>
              <p:pic>
                <p:nvPicPr>
                  <p:cNvPr id="37" name="Picture 41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4" r:link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7095" y="10708"/>
                    <a:ext cx="1725" cy="1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" name="Picture 42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6" r:link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5" y="10591"/>
                    <a:ext cx="1845" cy="18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22" name="Group 43"/>
                <p:cNvGrpSpPr>
                  <a:grpSpLocks/>
                </p:cNvGrpSpPr>
                <p:nvPr/>
              </p:nvGrpSpPr>
              <p:grpSpPr bwMode="auto">
                <a:xfrm>
                  <a:off x="467" y="4997"/>
                  <a:ext cx="1636" cy="1200"/>
                  <a:chOff x="6435" y="10591"/>
                  <a:chExt cx="2385" cy="1845"/>
                </a:xfrm>
              </p:grpSpPr>
              <p:pic>
                <p:nvPicPr>
                  <p:cNvPr id="35" name="Picture 44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4" r:link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7095" y="10708"/>
                    <a:ext cx="1725" cy="1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6" name="Picture 45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6" r:link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5" y="10591"/>
                    <a:ext cx="1845" cy="18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23" name="Group 46"/>
                <p:cNvGrpSpPr>
                  <a:grpSpLocks/>
                </p:cNvGrpSpPr>
                <p:nvPr/>
              </p:nvGrpSpPr>
              <p:grpSpPr bwMode="auto">
                <a:xfrm>
                  <a:off x="1589" y="524"/>
                  <a:ext cx="1636" cy="1200"/>
                  <a:chOff x="6435" y="10591"/>
                  <a:chExt cx="2385" cy="1845"/>
                </a:xfrm>
              </p:grpSpPr>
              <p:pic>
                <p:nvPicPr>
                  <p:cNvPr id="33" name="Picture 47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4" r:link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7095" y="10708"/>
                    <a:ext cx="1725" cy="1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4" name="Picture 48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6" r:link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5" y="10591"/>
                    <a:ext cx="1845" cy="18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24" name="Group 49"/>
                <p:cNvGrpSpPr>
                  <a:grpSpLocks/>
                </p:cNvGrpSpPr>
                <p:nvPr/>
              </p:nvGrpSpPr>
              <p:grpSpPr bwMode="auto">
                <a:xfrm>
                  <a:off x="351" y="1661"/>
                  <a:ext cx="1636" cy="1200"/>
                  <a:chOff x="6435" y="10591"/>
                  <a:chExt cx="2385" cy="1845"/>
                </a:xfrm>
              </p:grpSpPr>
              <p:pic>
                <p:nvPicPr>
                  <p:cNvPr id="31" name="Picture 50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4" r:link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7095" y="10708"/>
                    <a:ext cx="1725" cy="1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2" name="Picture 51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6" r:link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5" y="10591"/>
                    <a:ext cx="1845" cy="18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25" name="Group 52"/>
                <p:cNvGrpSpPr>
                  <a:grpSpLocks/>
                </p:cNvGrpSpPr>
                <p:nvPr/>
              </p:nvGrpSpPr>
              <p:grpSpPr bwMode="auto">
                <a:xfrm>
                  <a:off x="329" y="3285"/>
                  <a:ext cx="1636" cy="1200"/>
                  <a:chOff x="6435" y="10591"/>
                  <a:chExt cx="2385" cy="1845"/>
                </a:xfrm>
              </p:grpSpPr>
              <p:pic>
                <p:nvPicPr>
                  <p:cNvPr id="29" name="Picture 53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4" r:link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7095" y="10708"/>
                    <a:ext cx="1725" cy="1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0" name="Picture 54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6" r:link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5" y="10591"/>
                    <a:ext cx="1845" cy="18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26" name="Group 55"/>
                <p:cNvGrpSpPr>
                  <a:grpSpLocks/>
                </p:cNvGrpSpPr>
                <p:nvPr/>
              </p:nvGrpSpPr>
              <p:grpSpPr bwMode="auto">
                <a:xfrm>
                  <a:off x="3159" y="938"/>
                  <a:ext cx="1636" cy="1200"/>
                  <a:chOff x="6435" y="10591"/>
                  <a:chExt cx="2385" cy="1845"/>
                </a:xfrm>
              </p:grpSpPr>
              <p:pic>
                <p:nvPicPr>
                  <p:cNvPr id="27" name="Picture 56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4" r:link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5400000">
                    <a:off x="7095" y="10708"/>
                    <a:ext cx="1725" cy="172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8" name="Picture 57" descr="Cover art"/>
                  <p:cNvPicPr>
                    <a:picLocks noChangeAspect="1" noChangeArrowheads="1"/>
                  </p:cNvPicPr>
                  <p:nvPr/>
                </p:nvPicPr>
                <p:blipFill>
                  <a:blip r:embed="rId6" r:link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5" y="10591"/>
                    <a:ext cx="1845" cy="18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15" name="Text Box 33"/>
              <p:cNvSpPr txBox="1">
                <a:spLocks noChangeArrowheads="1"/>
              </p:cNvSpPr>
              <p:nvPr/>
            </p:nvSpPr>
            <p:spPr bwMode="auto">
              <a:xfrm>
                <a:off x="4280" y="-246"/>
                <a:ext cx="3539" cy="9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lvl="1" eaLnBrk="1" hangingPunct="1"/>
                <a:r>
                  <a:rPr lang="en-GB" altLang="it-IT" sz="1200" b="1" dirty="0">
                    <a:latin typeface="+mn-lt"/>
                  </a:rPr>
                  <a:t>Wireless noise sensors</a:t>
                </a:r>
                <a:endParaRPr lang="it-IT" altLang="it-IT" dirty="0">
                  <a:latin typeface="+mn-lt"/>
                </a:endParaRPr>
              </a:p>
            </p:txBody>
          </p:sp>
        </p:grpSp>
        <p:grpSp>
          <p:nvGrpSpPr>
            <p:cNvPr id="4" name="Gruppo 68"/>
            <p:cNvGrpSpPr>
              <a:grpSpLocks/>
            </p:cNvGrpSpPr>
            <p:nvPr/>
          </p:nvGrpSpPr>
          <p:grpSpPr bwMode="auto">
            <a:xfrm>
              <a:off x="4323426" y="-252373"/>
              <a:ext cx="4733262" cy="3785728"/>
              <a:chOff x="4323426" y="-252373"/>
              <a:chExt cx="4733262" cy="3785728"/>
            </a:xfrm>
          </p:grpSpPr>
          <p:grpSp>
            <p:nvGrpSpPr>
              <p:cNvPr id="5" name="Group 59"/>
              <p:cNvGrpSpPr>
                <a:grpSpLocks/>
              </p:cNvGrpSpPr>
              <p:nvPr/>
            </p:nvGrpSpPr>
            <p:grpSpPr bwMode="auto">
              <a:xfrm>
                <a:off x="4323426" y="690888"/>
                <a:ext cx="4643438" cy="1519237"/>
                <a:chOff x="7514" y="407"/>
                <a:chExt cx="9174" cy="2815"/>
              </a:xfrm>
            </p:grpSpPr>
            <p:cxnSp>
              <p:nvCxnSpPr>
                <p:cNvPr id="8" name="Straight Arrow Connector 9"/>
                <p:cNvCxnSpPr>
                  <a:cxnSpLocks noChangeShapeType="1"/>
                </p:cNvCxnSpPr>
                <p:nvPr/>
              </p:nvCxnSpPr>
              <p:spPr bwMode="auto">
                <a:xfrm>
                  <a:off x="7514" y="1114"/>
                  <a:ext cx="1274" cy="544"/>
                </a:xfrm>
                <a:prstGeom prst="straightConnector1">
                  <a:avLst/>
                </a:prstGeom>
                <a:ln>
                  <a:headEnd/>
                  <a:tailEnd type="arrow" w="med" len="med"/>
                </a:ln>
                <a:extLst/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11"/>
                <p:cNvCxnSpPr>
                  <a:cxnSpLocks noChangeShapeType="1"/>
                </p:cNvCxnSpPr>
                <p:nvPr/>
              </p:nvCxnSpPr>
              <p:spPr bwMode="auto">
                <a:xfrm flipV="1">
                  <a:off x="7652" y="2005"/>
                  <a:ext cx="1091" cy="70"/>
                </a:xfrm>
                <a:prstGeom prst="straightConnector1">
                  <a:avLst/>
                </a:prstGeom>
                <a:ln>
                  <a:headEnd/>
                  <a:tailEnd type="arrow" w="med" len="med"/>
                </a:ln>
                <a:extLst/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12"/>
                <p:cNvCxnSpPr>
                  <a:cxnSpLocks noChangeShapeType="1"/>
                </p:cNvCxnSpPr>
                <p:nvPr/>
              </p:nvCxnSpPr>
              <p:spPr bwMode="auto">
                <a:xfrm flipV="1">
                  <a:off x="7723" y="2446"/>
                  <a:ext cx="975" cy="776"/>
                </a:xfrm>
                <a:prstGeom prst="straightConnector1">
                  <a:avLst/>
                </a:prstGeom>
                <a:ln>
                  <a:headEnd/>
                  <a:tailEnd type="arrow" w="med" len="med"/>
                </a:ln>
                <a:extLst/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pic>
              <p:nvPicPr>
                <p:cNvPr id="11" name="Picture 14"/>
                <p:cNvPicPr>
                  <a:picLocks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021" y="407"/>
                  <a:ext cx="3667" cy="2419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cxnSp>
              <p:nvCxnSpPr>
                <p:cNvPr id="12" name="Straight Arrow Connector 15"/>
                <p:cNvCxnSpPr>
                  <a:cxnSpLocks noChangeShapeType="1"/>
                </p:cNvCxnSpPr>
                <p:nvPr/>
              </p:nvCxnSpPr>
              <p:spPr bwMode="auto">
                <a:xfrm>
                  <a:off x="11769" y="1850"/>
                  <a:ext cx="108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4F81BD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pic>
              <p:nvPicPr>
                <p:cNvPr id="13" name="Picture 65" descr="https://encrypted-tbn1.gstatic.com/images?q=tbn:ANd9GcQCENHdRV-x_ITK9yg2i39uke6Yx3rtBeVBO1X0NEvf7KNEVeR8"/>
                <p:cNvPicPr>
                  <a:picLocks noChangeAspect="1" noChangeArrowheads="1"/>
                </p:cNvPicPr>
                <p:nvPr/>
              </p:nvPicPr>
              <p:blipFill>
                <a:blip r:embed="rId9" r:link="rId1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28" y="455"/>
                  <a:ext cx="3228" cy="26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6" name="Text Box 33"/>
              <p:cNvSpPr txBox="1">
                <a:spLocks noChangeArrowheads="1"/>
              </p:cNvSpPr>
              <p:nvPr/>
            </p:nvSpPr>
            <p:spPr bwMode="auto">
              <a:xfrm>
                <a:off x="4546442" y="-252373"/>
                <a:ext cx="3049864" cy="1065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lvl="1" eaLnBrk="1" hangingPunct="1"/>
                <a:r>
                  <a:rPr lang="en-GB" altLang="it-IT" sz="1200" b="1" dirty="0">
                    <a:latin typeface="Calibri" pitchFamily="34" charset="0"/>
                    <a:cs typeface="Calibri" pitchFamily="34" charset="0"/>
                  </a:rPr>
                  <a:t>Data collection</a:t>
                </a:r>
                <a:r>
                  <a:rPr lang="en-GB" altLang="it-IT" sz="1200" dirty="0">
                    <a:latin typeface="Calibri" pitchFamily="34" charset="0"/>
                    <a:cs typeface="Calibri" pitchFamily="34" charset="0"/>
                  </a:rPr>
                  <a:t>. Data sent from the sensors are </a:t>
                </a:r>
                <a:r>
                  <a:rPr lang="en-GB" altLang="it-IT" sz="1200" dirty="0" smtClean="0">
                    <a:latin typeface="Calibri" pitchFamily="34" charset="0"/>
                    <a:cs typeface="Calibri" pitchFamily="34" charset="0"/>
                  </a:rPr>
                  <a:t>analysed, processed and stored </a:t>
                </a:r>
                <a:r>
                  <a:rPr lang="en-GB" altLang="it-IT" sz="1200" dirty="0">
                    <a:latin typeface="Calibri" pitchFamily="34" charset="0"/>
                    <a:cs typeface="Calibri" pitchFamily="34" charset="0"/>
                  </a:rPr>
                  <a:t>on a server </a:t>
                </a:r>
                <a:endParaRPr lang="it-IT" altLang="it-IT" dirty="0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7" name="Text Box 26"/>
              <p:cNvSpPr txBox="1">
                <a:spLocks noChangeArrowheads="1"/>
              </p:cNvSpPr>
              <p:nvPr/>
            </p:nvSpPr>
            <p:spPr bwMode="auto">
              <a:xfrm>
                <a:off x="5107281" y="2804474"/>
                <a:ext cx="3949407" cy="7288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GB" altLang="it-IT" sz="1200" b="1" dirty="0" smtClean="0">
                    <a:latin typeface="+mn-lt"/>
                  </a:rPr>
                  <a:t>The processed signals are used to scale the basic noise maps . </a:t>
                </a:r>
                <a:endParaRPr lang="it-IT" altLang="it-IT" b="1" dirty="0">
                  <a:latin typeface="+mn-lt"/>
                </a:endParaRPr>
              </a:p>
            </p:txBody>
          </p:sp>
        </p:grpSp>
      </p:grpSp>
      <p:grpSp>
        <p:nvGrpSpPr>
          <p:cNvPr id="47" name="Group 4"/>
          <p:cNvGrpSpPr>
            <a:grpSpLocks/>
          </p:cNvGrpSpPr>
          <p:nvPr/>
        </p:nvGrpSpPr>
        <p:grpSpPr bwMode="auto">
          <a:xfrm>
            <a:off x="808038" y="4222930"/>
            <a:ext cx="7539037" cy="1958975"/>
            <a:chOff x="464" y="4903"/>
            <a:chExt cx="15501" cy="4652"/>
          </a:xfrm>
        </p:grpSpPr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049" y="4903"/>
              <a:ext cx="7916" cy="4429"/>
              <a:chOff x="8097" y="4903"/>
              <a:chExt cx="7916" cy="4429"/>
            </a:xfrm>
          </p:grpSpPr>
          <p:sp>
            <p:nvSpPr>
              <p:cNvPr id="53" name="Oval 20"/>
              <p:cNvSpPr>
                <a:spLocks noChangeArrowheads="1"/>
              </p:cNvSpPr>
              <p:nvPr/>
            </p:nvSpPr>
            <p:spPr bwMode="auto">
              <a:xfrm>
                <a:off x="12055" y="6071"/>
                <a:ext cx="567" cy="567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it-IT" altLang="it-IT" sz="1200">
                    <a:latin typeface="Times New Roman" pitchFamily="18" charset="0"/>
                  </a:rPr>
                  <a:t>+</a:t>
                </a:r>
                <a:endParaRPr lang="it-IT" altLang="it-IT"/>
              </a:p>
            </p:txBody>
          </p:sp>
          <p:sp>
            <p:nvSpPr>
              <p:cNvPr id="54" name="Oval 21"/>
              <p:cNvSpPr>
                <a:spLocks noChangeArrowheads="1"/>
              </p:cNvSpPr>
              <p:nvPr/>
            </p:nvSpPr>
            <p:spPr bwMode="auto">
              <a:xfrm>
                <a:off x="12046" y="8374"/>
                <a:ext cx="567" cy="567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it-IT" altLang="it-IT" sz="1200" dirty="0">
                    <a:latin typeface="Times New Roman" pitchFamily="18" charset="0"/>
                  </a:rPr>
                  <a:t>+</a:t>
                </a:r>
                <a:endParaRPr lang="it-IT" altLang="it-IT" dirty="0"/>
              </a:p>
            </p:txBody>
          </p:sp>
          <p:sp>
            <p:nvSpPr>
              <p:cNvPr id="55" name="Oval 22"/>
              <p:cNvSpPr>
                <a:spLocks noChangeArrowheads="1"/>
              </p:cNvSpPr>
              <p:nvPr/>
            </p:nvSpPr>
            <p:spPr bwMode="auto">
              <a:xfrm>
                <a:off x="8097" y="7356"/>
                <a:ext cx="567" cy="567"/>
              </a:xfrm>
              <a:prstGeom prst="ellipse">
                <a:avLst/>
              </a:prstGeom>
              <a:solidFill>
                <a:srgbClr val="FFFFFF"/>
              </a:solidFill>
              <a:ln w="25400">
                <a:solidFill>
                  <a:schemeClr val="accent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it-IT" altLang="it-IT" sz="1200">
                    <a:latin typeface="Times New Roman" pitchFamily="18" charset="0"/>
                  </a:rPr>
                  <a:t>+</a:t>
                </a:r>
                <a:endParaRPr lang="it-IT" altLang="it-IT"/>
              </a:p>
            </p:txBody>
          </p:sp>
          <p:grpSp>
            <p:nvGrpSpPr>
              <p:cNvPr id="56" name="Group 9"/>
              <p:cNvGrpSpPr>
                <a:grpSpLocks/>
              </p:cNvGrpSpPr>
              <p:nvPr/>
            </p:nvGrpSpPr>
            <p:grpSpPr bwMode="auto">
              <a:xfrm>
                <a:off x="9334" y="4903"/>
                <a:ext cx="6679" cy="4429"/>
                <a:chOff x="9350" y="4903"/>
                <a:chExt cx="6679" cy="4429"/>
              </a:xfrm>
            </p:grpSpPr>
            <p:sp>
              <p:nvSpPr>
                <p:cNvPr id="57" name="Rectangle 17"/>
                <p:cNvSpPr>
                  <a:spLocks noChangeArrowheads="1"/>
                </p:cNvSpPr>
                <p:nvPr/>
              </p:nvSpPr>
              <p:spPr bwMode="auto">
                <a:xfrm>
                  <a:off x="9384" y="5769"/>
                  <a:ext cx="2520" cy="1197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chemeClr val="accent1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GB" altLang="it-IT" sz="1100" dirty="0"/>
                    <a:t>Pre-calculated spatial noise  map of Source 1</a:t>
                  </a:r>
                  <a:endParaRPr lang="it-IT" altLang="it-IT" sz="1100" dirty="0"/>
                </a:p>
              </p:txBody>
            </p:sp>
            <p:cxnSp>
              <p:nvCxnSpPr>
                <p:cNvPr id="58" name="Straight Arrow Connector 24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730" y="6566"/>
                  <a:ext cx="1260" cy="0"/>
                </a:xfrm>
                <a:prstGeom prst="straightConnector1">
                  <a:avLst/>
                </a:prstGeom>
                <a:ln>
                  <a:headEnd/>
                  <a:tailEnd type="arrow" w="med" len="med"/>
                </a:ln>
                <a:extLst/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59" name="Rectangle 10"/>
                <p:cNvSpPr>
                  <a:spLocks noChangeArrowheads="1"/>
                </p:cNvSpPr>
                <p:nvPr/>
              </p:nvSpPr>
              <p:spPr bwMode="auto">
                <a:xfrm>
                  <a:off x="12819" y="5751"/>
                  <a:ext cx="1781" cy="1197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chemeClr val="accent1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r>
                    <a:rPr lang="it-IT" altLang="it-IT" sz="1100" dirty="0"/>
                    <a:t>Sound </a:t>
                  </a:r>
                  <a:r>
                    <a:rPr lang="it-IT" altLang="it-IT" sz="1100" dirty="0" err="1"/>
                    <a:t>level</a:t>
                  </a:r>
                  <a:r>
                    <a:rPr lang="it-IT" altLang="it-IT" sz="1100" dirty="0"/>
                    <a:t> of source 1</a:t>
                  </a:r>
                </a:p>
              </p:txBody>
            </p:sp>
            <p:sp>
              <p:nvSpPr>
                <p:cNvPr id="60" name="Rectangle 13"/>
                <p:cNvSpPr>
                  <a:spLocks noChangeArrowheads="1"/>
                </p:cNvSpPr>
                <p:nvPr/>
              </p:nvSpPr>
              <p:spPr bwMode="auto">
                <a:xfrm>
                  <a:off x="12819" y="8126"/>
                  <a:ext cx="1781" cy="1197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chemeClr val="accent1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it-IT" altLang="it-IT" sz="1100" dirty="0"/>
                    <a:t>Sound </a:t>
                  </a:r>
                  <a:r>
                    <a:rPr lang="it-IT" altLang="it-IT" sz="1100" dirty="0" err="1"/>
                    <a:t>level</a:t>
                  </a:r>
                  <a:r>
                    <a:rPr lang="it-IT" altLang="it-IT" sz="1100" dirty="0"/>
                    <a:t> of source n</a:t>
                  </a:r>
                </a:p>
              </p:txBody>
            </p:sp>
            <p:cxnSp>
              <p:nvCxnSpPr>
                <p:cNvPr id="61" name="Straight Arrow Connector 27"/>
                <p:cNvCxnSpPr>
                  <a:cxnSpLocks noChangeShapeType="1"/>
                </p:cNvCxnSpPr>
                <p:nvPr/>
              </p:nvCxnSpPr>
              <p:spPr bwMode="auto">
                <a:xfrm flipH="1">
                  <a:off x="14769" y="8718"/>
                  <a:ext cx="1260" cy="0"/>
                </a:xfrm>
                <a:prstGeom prst="straightConnector1">
                  <a:avLst/>
                </a:prstGeom>
                <a:ln>
                  <a:headEnd/>
                  <a:tailEnd type="arrow" w="med" len="med"/>
                </a:ln>
                <a:extLst/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62" name="Straight Connector 28"/>
                <p:cNvSpPr>
                  <a:spLocks noChangeShapeType="1"/>
                </p:cNvSpPr>
                <p:nvPr/>
              </p:nvSpPr>
              <p:spPr bwMode="auto">
                <a:xfrm flipH="1">
                  <a:off x="16000" y="4903"/>
                  <a:ext cx="13" cy="3826"/>
                </a:xfrm>
                <a:prstGeom prst="line">
                  <a:avLst/>
                </a:prstGeom>
                <a:ln>
                  <a:headEnd/>
                  <a:tailEnd/>
                </a:ln>
                <a:extLst/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6" name="Straight Connector 34"/>
                <p:cNvSpPr>
                  <a:spLocks noChangeShapeType="1"/>
                </p:cNvSpPr>
                <p:nvPr/>
              </p:nvSpPr>
              <p:spPr bwMode="auto">
                <a:xfrm>
                  <a:off x="10651" y="6995"/>
                  <a:ext cx="0" cy="1078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7" name="Straight Connector 35"/>
                <p:cNvSpPr>
                  <a:spLocks noChangeShapeType="1"/>
                </p:cNvSpPr>
                <p:nvPr/>
              </p:nvSpPr>
              <p:spPr bwMode="auto">
                <a:xfrm>
                  <a:off x="13736" y="7003"/>
                  <a:ext cx="0" cy="1082"/>
                </a:xfrm>
                <a:prstGeom prst="line">
                  <a:avLst/>
                </a:prstGeom>
                <a:noFill/>
                <a:ln w="25400">
                  <a:solidFill>
                    <a:schemeClr val="accent1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63" name="Rectangle 29"/>
                <p:cNvSpPr>
                  <a:spLocks noChangeArrowheads="1"/>
                </p:cNvSpPr>
                <p:nvPr/>
              </p:nvSpPr>
              <p:spPr bwMode="auto">
                <a:xfrm>
                  <a:off x="9350" y="8135"/>
                  <a:ext cx="2520" cy="1197"/>
                </a:xfrm>
                <a:prstGeom prst="rect">
                  <a:avLst/>
                </a:prstGeom>
                <a:solidFill>
                  <a:srgbClr val="FFFFFF"/>
                </a:solidFill>
                <a:ln w="25400">
                  <a:solidFill>
                    <a:schemeClr val="accent1">
                      <a:lumMod val="75000"/>
                    </a:schemeClr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r>
                    <a:rPr lang="en-GB" altLang="it-IT" sz="1100" dirty="0"/>
                    <a:t>Pre-calculated spatial noise  map of Source n</a:t>
                  </a:r>
                  <a:endParaRPr lang="it-IT" altLang="it-IT" sz="1100" dirty="0"/>
                </a:p>
              </p:txBody>
            </p:sp>
          </p:grpSp>
        </p:grpSp>
        <p:grpSp>
          <p:nvGrpSpPr>
            <p:cNvPr id="49" name="Group 21"/>
            <p:cNvGrpSpPr>
              <a:grpSpLocks/>
            </p:cNvGrpSpPr>
            <p:nvPr/>
          </p:nvGrpSpPr>
          <p:grpSpPr bwMode="auto">
            <a:xfrm>
              <a:off x="464" y="6323"/>
              <a:ext cx="7783" cy="3232"/>
              <a:chOff x="464" y="6323"/>
              <a:chExt cx="7783" cy="3232"/>
            </a:xfrm>
          </p:grpSpPr>
          <p:pic>
            <p:nvPicPr>
              <p:cNvPr id="50" name="Picture 16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99" y="6323"/>
                <a:ext cx="3148" cy="25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51" name="AutoShape 23"/>
              <p:cNvCxnSpPr>
                <a:cxnSpLocks noChangeShapeType="1"/>
              </p:cNvCxnSpPr>
              <p:nvPr/>
            </p:nvCxnSpPr>
            <p:spPr bwMode="auto">
              <a:xfrm rot="5400000">
                <a:off x="4580" y="7288"/>
                <a:ext cx="0" cy="1247"/>
              </a:xfrm>
              <a:prstGeom prst="straightConnector1">
                <a:avLst/>
              </a:prstGeom>
              <a:ln>
                <a:headEnd/>
                <a:tailEnd type="arrow" w="med" len="med"/>
              </a:ln>
              <a:extLst/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pic>
            <p:nvPicPr>
              <p:cNvPr id="52" name="Picture 24" descr="Noise immission map Saarlouis"/>
              <p:cNvPicPr>
                <a:picLocks noChangeAspect="1" noChangeArrowheads="1"/>
              </p:cNvPicPr>
              <p:nvPr/>
            </p:nvPicPr>
            <p:blipFill>
              <a:blip r:embed="rId12" r:link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" y="6743"/>
                <a:ext cx="3407" cy="2812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8" name="Rettangolo 71"/>
          <p:cNvSpPr>
            <a:spLocks noChangeArrowheads="1"/>
          </p:cNvSpPr>
          <p:nvPr/>
        </p:nvSpPr>
        <p:spPr bwMode="auto">
          <a:xfrm>
            <a:off x="206195" y="1186130"/>
            <a:ext cx="2886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solidFill>
                  <a:srgbClr val="0070C0"/>
                </a:solidFill>
              </a:rPr>
              <a:t>THE DYNAMAP SYSTEM</a:t>
            </a:r>
          </a:p>
        </p:txBody>
      </p:sp>
      <p:cxnSp>
        <p:nvCxnSpPr>
          <p:cNvPr id="70" name="Connettore 4 69"/>
          <p:cNvCxnSpPr>
            <a:stCxn id="57" idx="1"/>
            <a:endCxn id="55" idx="0"/>
          </p:cNvCxnSpPr>
          <p:nvPr/>
        </p:nvCxnSpPr>
        <p:spPr>
          <a:xfrm rot="10800000" flipV="1">
            <a:off x="4634947" y="4839636"/>
            <a:ext cx="480278" cy="416261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73" name="Connettore 4 72"/>
          <p:cNvCxnSpPr>
            <a:stCxn id="63" idx="1"/>
            <a:endCxn id="55" idx="4"/>
          </p:cNvCxnSpPr>
          <p:nvPr/>
        </p:nvCxnSpPr>
        <p:spPr>
          <a:xfrm rot="10800000">
            <a:off x="4634947" y="5494665"/>
            <a:ext cx="463742" cy="341305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47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3164" y="2307771"/>
            <a:ext cx="85998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Milan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Municipality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is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responsible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for DYNAMAP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dissemination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and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communication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actions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.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It’s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also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involved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in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other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project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task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related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to the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acquisition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and the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installation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of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monitoring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system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in Urban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Pilot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Area. </a:t>
            </a:r>
          </a:p>
          <a:p>
            <a:endParaRPr lang="it-IT" kern="0" dirty="0">
              <a:solidFill>
                <a:schemeClr val="tx2">
                  <a:lumMod val="75000"/>
                  <a:lumOff val="25000"/>
                </a:schemeClr>
              </a:solidFill>
              <a:latin typeface="Arial" charset="0"/>
            </a:endParaRPr>
          </a:p>
          <a:p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AMAT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is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the Milan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Environmental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Agency.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It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provides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technical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support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to Milan Administration and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it’s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also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 partner in DYNAMAP </a:t>
            </a:r>
            <a:r>
              <a:rPr lang="it-IT" kern="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project</a:t>
            </a:r>
            <a:r>
              <a:rPr lang="it-IT" kern="0" dirty="0">
                <a:solidFill>
                  <a:schemeClr val="tx2">
                    <a:lumMod val="75000"/>
                    <a:lumOff val="25000"/>
                  </a:schemeClr>
                </a:solidFill>
                <a:latin typeface="Arial" charset="0"/>
              </a:rPr>
              <a:t>.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243165" y="1449193"/>
            <a:ext cx="3321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1" dirty="0" smtClean="0">
                <a:solidFill>
                  <a:srgbClr val="0070C0"/>
                </a:solidFill>
              </a:rPr>
              <a:t>MILAN MUNICIPALITY and AMAT</a:t>
            </a:r>
            <a:endParaRPr lang="en-GB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70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a 2"/>
          <p:cNvGraphicFramePr/>
          <p:nvPr>
            <p:extLst/>
          </p:nvPr>
        </p:nvGraphicFramePr>
        <p:xfrm>
          <a:off x="3161635" y="1959245"/>
          <a:ext cx="4824536" cy="1513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557" y="853431"/>
            <a:ext cx="1558365" cy="20167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0" name="Rettangolo 9"/>
          <p:cNvSpPr>
            <a:spLocks noChangeArrowheads="1"/>
          </p:cNvSpPr>
          <p:nvPr/>
        </p:nvSpPr>
        <p:spPr bwMode="auto">
          <a:xfrm>
            <a:off x="236039" y="1169693"/>
            <a:ext cx="478855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GB" b="1" dirty="0">
                <a:solidFill>
                  <a:srgbClr val="0070C0"/>
                </a:solidFill>
              </a:rPr>
              <a:t>PROGRESS OF THE PROJECT</a:t>
            </a:r>
          </a:p>
          <a:p>
            <a:pPr eaLnBrk="0" hangingPunct="0"/>
            <a:r>
              <a:rPr lang="en-US" b="1" i="1" dirty="0" smtClean="0">
                <a:solidFill>
                  <a:srgbClr val="CC9900"/>
                </a:solidFill>
              </a:rPr>
              <a:t>Development of the low cost monitoring devices</a:t>
            </a:r>
            <a:endParaRPr lang="en-GB" b="1" i="1" dirty="0">
              <a:solidFill>
                <a:srgbClr val="CC9900"/>
              </a:solidFill>
            </a:endParaRPr>
          </a:p>
        </p:txBody>
      </p:sp>
      <p:pic>
        <p:nvPicPr>
          <p:cNvPr id="11" name="Immagine 10" descr="https://lh3.googleusercontent.com/7hRq1h6BsLHtocriesug2gwDtcrZKYUuJ2LMrnQ2i-77kB8B6OBCNpKdfXIIQwj_Wb__m_RwFbtbdXIJ-dVLslLEgRjNpN-45dcEsL95hLQeuoe8aFZBsq7yIcEFdXG95UwNXWiO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278"/>
                    </a14:imgEffect>
                    <a14:imgEffect>
                      <a14:saturation sat="49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745"/>
          <a:stretch/>
        </p:blipFill>
        <p:spPr bwMode="auto">
          <a:xfrm>
            <a:off x="4498770" y="3740730"/>
            <a:ext cx="2787281" cy="215644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magine 11" descr="\\vmware-host\Shared Folders\Documenti\Download\DSCN0221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14" b="1130"/>
          <a:stretch/>
        </p:blipFill>
        <p:spPr bwMode="auto">
          <a:xfrm>
            <a:off x="821714" y="3740730"/>
            <a:ext cx="2590762" cy="2156440"/>
          </a:xfrm>
          <a:prstGeom prst="rect">
            <a:avLst/>
          </a:prstGeom>
          <a:noFill/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CasellaDiTesto 1"/>
          <p:cNvSpPr txBox="1"/>
          <p:nvPr/>
        </p:nvSpPr>
        <p:spPr>
          <a:xfrm>
            <a:off x="2556458" y="5963404"/>
            <a:ext cx="5137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CC9900"/>
                </a:solidFill>
              </a:rPr>
              <a:t>Durability</a:t>
            </a:r>
            <a:r>
              <a:rPr lang="it-IT" b="1" dirty="0" smtClean="0">
                <a:solidFill>
                  <a:srgbClr val="CC9900"/>
                </a:solidFill>
              </a:rPr>
              <a:t> test </a:t>
            </a:r>
            <a:r>
              <a:rPr lang="it-IT" b="1" dirty="0" err="1" smtClean="0">
                <a:solidFill>
                  <a:srgbClr val="CC9900"/>
                </a:solidFill>
              </a:rPr>
              <a:t>at</a:t>
            </a:r>
            <a:r>
              <a:rPr lang="it-IT" b="1" dirty="0" smtClean="0">
                <a:solidFill>
                  <a:srgbClr val="CC9900"/>
                </a:solidFill>
              </a:rPr>
              <a:t> </a:t>
            </a:r>
            <a:r>
              <a:rPr lang="it-IT" b="1" dirty="0">
                <a:solidFill>
                  <a:srgbClr val="CC9900"/>
                </a:solidFill>
              </a:rPr>
              <a:t>ANAS  Road </a:t>
            </a:r>
            <a:r>
              <a:rPr lang="it-IT" b="1" dirty="0" err="1">
                <a:solidFill>
                  <a:srgbClr val="CC9900"/>
                </a:solidFill>
              </a:rPr>
              <a:t>Research</a:t>
            </a:r>
            <a:r>
              <a:rPr lang="it-IT" b="1" dirty="0">
                <a:solidFill>
                  <a:srgbClr val="CC9900"/>
                </a:solidFill>
              </a:rPr>
              <a:t> Centre</a:t>
            </a:r>
          </a:p>
        </p:txBody>
      </p:sp>
      <p:sp>
        <p:nvSpPr>
          <p:cNvPr id="9" name="Ovale 8"/>
          <p:cNvSpPr/>
          <p:nvPr/>
        </p:nvSpPr>
        <p:spPr>
          <a:xfrm>
            <a:off x="1081127" y="1878817"/>
            <a:ext cx="1768932" cy="1674004"/>
          </a:xfrm>
          <a:prstGeom prst="ellipse">
            <a:avLst/>
          </a:prstGeom>
          <a:blipFill rotWithShape="1">
            <a:blip r:embed="rId12"/>
            <a:stretch>
              <a:fillRect/>
            </a:stretch>
          </a:blipFill>
          <a:ln w="57150">
            <a:solidFill>
              <a:schemeClr val="accent6"/>
            </a:solidFill>
          </a:ln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24141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 b="7735"/>
          <a:stretch/>
        </p:blipFill>
        <p:spPr bwMode="auto">
          <a:xfrm>
            <a:off x="560810" y="1329629"/>
            <a:ext cx="5949539" cy="3966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8540"/>
          <a:stretch/>
        </p:blipFill>
        <p:spPr bwMode="auto">
          <a:xfrm>
            <a:off x="1160105" y="1720387"/>
            <a:ext cx="6886870" cy="42211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3" b="7109"/>
          <a:stretch/>
        </p:blipFill>
        <p:spPr bwMode="auto">
          <a:xfrm>
            <a:off x="1702686" y="2162221"/>
            <a:ext cx="6858000" cy="409824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21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14" y="1547037"/>
            <a:ext cx="5904615" cy="44284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X:\DYNAMAP\FOTO\SOPRALLUOGO PRELIMINARE DEFI\IMG_4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32" y="1547037"/>
            <a:ext cx="1620000" cy="216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X:\DYNAMAP\FOTO\SOPRALLUOGO PRELIMINARE DEFI\IMG_45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132" y="3823856"/>
            <a:ext cx="1620000" cy="2160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>
            <a:spLocks noChangeArrowheads="1"/>
          </p:cNvSpPr>
          <p:nvPr/>
        </p:nvSpPr>
        <p:spPr bwMode="auto">
          <a:xfrm>
            <a:off x="604164" y="1169693"/>
            <a:ext cx="35863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b="1" i="1" dirty="0" smtClean="0">
                <a:solidFill>
                  <a:srgbClr val="CC9900"/>
                </a:solidFill>
              </a:rPr>
              <a:t>High Computation Capacity Devices</a:t>
            </a:r>
            <a:endParaRPr lang="en-GB" b="1" i="1" dirty="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1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154205" y="2195953"/>
            <a:ext cx="8835591" cy="4032000"/>
            <a:chOff x="111967" y="1998241"/>
            <a:chExt cx="8835591" cy="4032000"/>
          </a:xfrm>
        </p:grpSpPr>
        <p:pic>
          <p:nvPicPr>
            <p:cNvPr id="3" name="Picture 2" descr="Lden_SNM"/>
            <p:cNvPicPr>
              <a:picLocks noChangeAspect="1" noChangeArrowheads="1"/>
            </p:cNvPicPr>
            <p:nvPr/>
          </p:nvPicPr>
          <p:blipFill>
            <a:blip r:embed="rId2" cstate="print"/>
            <a:srcRect l="6192" t="9631" r="5382" b="33139"/>
            <a:stretch>
              <a:fillRect/>
            </a:stretch>
          </p:blipFill>
          <p:spPr bwMode="auto">
            <a:xfrm>
              <a:off x="111967" y="1998241"/>
              <a:ext cx="4403549" cy="40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3" descr="Lnight_SNM"/>
            <p:cNvPicPr>
              <a:picLocks noChangeAspect="1" noChangeArrowheads="1"/>
            </p:cNvPicPr>
            <p:nvPr/>
          </p:nvPicPr>
          <p:blipFill>
            <a:blip r:embed="rId3" cstate="print"/>
            <a:srcRect l="6192" t="9631" r="5382" b="33139"/>
            <a:stretch>
              <a:fillRect/>
            </a:stretch>
          </p:blipFill>
          <p:spPr bwMode="auto">
            <a:xfrm>
              <a:off x="4544009" y="1998241"/>
              <a:ext cx="4403549" cy="40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CasellaDiTesto 4"/>
          <p:cNvSpPr txBox="1"/>
          <p:nvPr/>
        </p:nvSpPr>
        <p:spPr>
          <a:xfrm>
            <a:off x="0" y="146571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PILOT AREA LOCATION FOR URBAN CONTEXT (MILAN)</a:t>
            </a:r>
          </a:p>
          <a:p>
            <a:pPr algn="ctr"/>
            <a:r>
              <a:rPr lang="en-US" sz="2000" dirty="0" smtClean="0">
                <a:solidFill>
                  <a:srgbClr val="0070C0"/>
                </a:solidFill>
                <a:latin typeface="Arial Black" pitchFamily="34" charset="0"/>
              </a:rPr>
              <a:t>- District 9 -</a:t>
            </a:r>
            <a:endParaRPr lang="it-IT" sz="20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00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3" t="4033" r="17779" b="6919"/>
          <a:stretch/>
        </p:blipFill>
        <p:spPr>
          <a:xfrm>
            <a:off x="1969201" y="1360801"/>
            <a:ext cx="5205975" cy="4889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3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tellit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3244</TotalTime>
  <Words>484</Words>
  <Application>Microsoft Office PowerPoint</Application>
  <PresentationFormat>Presentazione su schermo (4:3)</PresentationFormat>
  <Paragraphs>84</Paragraphs>
  <Slides>17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3" baseType="lpstr">
      <vt:lpstr>Arial</vt:lpstr>
      <vt:lpstr>Arial Black</vt:lpstr>
      <vt:lpstr>Calibri</vt:lpstr>
      <vt:lpstr>Cambria Math</vt:lpstr>
      <vt:lpstr>Times New Roman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Peruzzi Laura</dc:creator>
  <cp:lastModifiedBy>Peruzzi Laura</cp:lastModifiedBy>
  <cp:revision>313</cp:revision>
  <cp:lastPrinted>2016-08-10T15:32:28Z</cp:lastPrinted>
  <dcterms:created xsi:type="dcterms:W3CDTF">2015-04-08T10:33:11Z</dcterms:created>
  <dcterms:modified xsi:type="dcterms:W3CDTF">2017-06-21T07:57:43Z</dcterms:modified>
</cp:coreProperties>
</file>