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64" r:id="rId12"/>
    <p:sldId id="365" r:id="rId13"/>
    <p:sldId id="366" r:id="rId14"/>
    <p:sldId id="367" r:id="rId15"/>
    <p:sldId id="369" r:id="rId16"/>
    <p:sldId id="370" r:id="rId17"/>
    <p:sldId id="346" r:id="rId18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C0"/>
    <a:srgbClr val="006699"/>
    <a:srgbClr val="5B9BD5"/>
    <a:srgbClr val="D2DEEF"/>
    <a:srgbClr val="C7DDF1"/>
    <a:srgbClr val="336699"/>
    <a:srgbClr val="009999"/>
    <a:srgbClr val="A1C6E7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9833" autoAdjust="0"/>
  </p:normalViewPr>
  <p:slideViewPr>
    <p:cSldViewPr snapToGrid="0">
      <p:cViewPr varScale="1">
        <p:scale>
          <a:sx n="79" d="100"/>
          <a:sy n="79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6887F8-AC65-48B8-B21F-43FEC3F925ED}" type="datetimeFigureOut">
              <a:rPr lang="it-IT"/>
              <a:pPr>
                <a:defRPr/>
              </a:pPr>
              <a:t>08/07/2016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C5DE8D4-4E73-4907-889B-D771DD0678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423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E6BB8-955B-4ED3-B006-72DAC5181AA6}" type="datetimeFigureOut">
              <a:rPr lang="it-IT" smtClean="0"/>
              <a:pPr/>
              <a:t>08/07/2016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6789B-8A86-4565-B000-E87E157622F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43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789B-8A86-4565-B000-E87E157622FB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50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54"/>
          <p:cNvCxnSpPr/>
          <p:nvPr userDrawn="1"/>
        </p:nvCxnSpPr>
        <p:spPr>
          <a:xfrm>
            <a:off x="1344653" y="1895475"/>
            <a:ext cx="0" cy="375285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Ovale 75"/>
          <p:cNvSpPr/>
          <p:nvPr userDrawn="1"/>
        </p:nvSpPr>
        <p:spPr>
          <a:xfrm>
            <a:off x="612100" y="3769198"/>
            <a:ext cx="603487" cy="56544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5" name="Gruppo 60"/>
          <p:cNvGrpSpPr>
            <a:grpSpLocks/>
          </p:cNvGrpSpPr>
          <p:nvPr userDrawn="1"/>
        </p:nvGrpSpPr>
        <p:grpSpPr bwMode="auto">
          <a:xfrm>
            <a:off x="609641" y="5019675"/>
            <a:ext cx="604837" cy="565150"/>
            <a:chOff x="638711" y="5628104"/>
            <a:chExt cx="758263" cy="720000"/>
          </a:xfrm>
        </p:grpSpPr>
        <p:sp>
          <p:nvSpPr>
            <p:cNvPr id="6" name="Ovale 73"/>
            <p:cNvSpPr/>
            <p:nvPr userDrawn="1"/>
          </p:nvSpPr>
          <p:spPr>
            <a:xfrm>
              <a:off x="638711" y="5628104"/>
              <a:ext cx="758263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7" name="Immagine 74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92" r="53584"/>
            <a:stretch>
              <a:fillRect/>
            </a:stretch>
          </p:blipFill>
          <p:spPr bwMode="auto">
            <a:xfrm>
              <a:off x="702761" y="5704219"/>
              <a:ext cx="640539" cy="57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po 61"/>
          <p:cNvGrpSpPr>
            <a:grpSpLocks/>
          </p:cNvGrpSpPr>
          <p:nvPr userDrawn="1"/>
        </p:nvGrpSpPr>
        <p:grpSpPr bwMode="auto">
          <a:xfrm>
            <a:off x="585828" y="1901825"/>
            <a:ext cx="603250" cy="565150"/>
            <a:chOff x="647385" y="1900222"/>
            <a:chExt cx="758263" cy="720000"/>
          </a:xfrm>
        </p:grpSpPr>
        <p:sp>
          <p:nvSpPr>
            <p:cNvPr id="9" name="Ovale 71"/>
            <p:cNvSpPr/>
            <p:nvPr userDrawn="1"/>
          </p:nvSpPr>
          <p:spPr>
            <a:xfrm>
              <a:off x="647385" y="1900222"/>
              <a:ext cx="758263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10" name="Immagine 72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41" y="2194762"/>
              <a:ext cx="685164" cy="17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o 62"/>
          <p:cNvGrpSpPr>
            <a:grpSpLocks/>
          </p:cNvGrpSpPr>
          <p:nvPr userDrawn="1"/>
        </p:nvGrpSpPr>
        <p:grpSpPr bwMode="auto">
          <a:xfrm>
            <a:off x="585828" y="2516188"/>
            <a:ext cx="603250" cy="565150"/>
            <a:chOff x="638965" y="2644200"/>
            <a:chExt cx="758263" cy="720000"/>
          </a:xfrm>
        </p:grpSpPr>
        <p:sp>
          <p:nvSpPr>
            <p:cNvPr id="12" name="Ovale 69"/>
            <p:cNvSpPr/>
            <p:nvPr userDrawn="1"/>
          </p:nvSpPr>
          <p:spPr>
            <a:xfrm>
              <a:off x="638965" y="2644200"/>
              <a:ext cx="758263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13" name="Immagine 70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262" y="2877586"/>
              <a:ext cx="685164" cy="280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Ovale 67"/>
          <p:cNvSpPr/>
          <p:nvPr userDrawn="1"/>
        </p:nvSpPr>
        <p:spPr>
          <a:xfrm>
            <a:off x="594786" y="3136787"/>
            <a:ext cx="603487" cy="56544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5" name="Immagine 68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1" y="3281363"/>
            <a:ext cx="5461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e 65"/>
          <p:cNvSpPr/>
          <p:nvPr userDrawn="1"/>
        </p:nvSpPr>
        <p:spPr>
          <a:xfrm>
            <a:off x="612099" y="4382352"/>
            <a:ext cx="603487" cy="56544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7" name="Imagen 5" descr="logos.gif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3688"/>
          <a:stretch>
            <a:fillRect/>
          </a:stretch>
        </p:blipFill>
        <p:spPr bwMode="auto">
          <a:xfrm>
            <a:off x="622341" y="4543425"/>
            <a:ext cx="5937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uppo 21"/>
          <p:cNvGrpSpPr>
            <a:grpSpLocks noChangeAspect="1"/>
          </p:cNvGrpSpPr>
          <p:nvPr userDrawn="1"/>
        </p:nvGrpSpPr>
        <p:grpSpPr>
          <a:xfrm>
            <a:off x="1616693" y="4651435"/>
            <a:ext cx="1008000" cy="980601"/>
            <a:chOff x="8006183" y="526685"/>
            <a:chExt cx="1099717" cy="1069824"/>
          </a:xfrm>
        </p:grpSpPr>
        <p:sp>
          <p:nvSpPr>
            <p:cNvPr id="3" name="Ovale 77"/>
            <p:cNvSpPr/>
            <p:nvPr userDrawn="1"/>
          </p:nvSpPr>
          <p:spPr>
            <a:xfrm>
              <a:off x="8006183" y="526685"/>
              <a:ext cx="1099717" cy="10698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18" name="Immagine 19"/>
            <p:cNvPicPr>
              <a:picLocks noChangeAspect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5950" y="719138"/>
              <a:ext cx="647700" cy="684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91" y="3816350"/>
            <a:ext cx="2936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Logo AIA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54" y="1499018"/>
            <a:ext cx="890999" cy="97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 userDrawn="1"/>
        </p:nvSpPr>
        <p:spPr bwMode="auto">
          <a:xfrm>
            <a:off x="5156788" y="1641839"/>
            <a:ext cx="3456384" cy="71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indent="215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15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Associazione Italiana di Acustica</a:t>
            </a:r>
            <a:endParaRPr kumimoji="0" lang="it-IT" altLang="it-IT" sz="1400" b="1" i="1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5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43° Convegno Nazionale</a:t>
            </a:r>
            <a:endParaRPr kumimoji="0" lang="it-IT" altLang="it-IT" sz="1400" b="1" i="1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5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Alghero, 25-27 maggio 2016</a:t>
            </a:r>
            <a:endParaRPr kumimoji="0" lang="it-IT" altLang="it-IT" sz="1400" b="1" i="1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ttangolo 24"/>
          <p:cNvSpPr/>
          <p:nvPr userDrawn="1"/>
        </p:nvSpPr>
        <p:spPr>
          <a:xfrm>
            <a:off x="2825558" y="4765098"/>
            <a:ext cx="561359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Giovanni Zambon, Roberto Benocci, Alessandro Bisceglie</a:t>
            </a:r>
          </a:p>
          <a:p>
            <a:endParaRPr lang="it-IT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Università degli Studi di Milano Bicocca</a:t>
            </a:r>
          </a:p>
        </p:txBody>
      </p:sp>
    </p:spTree>
    <p:extLst>
      <p:ext uri="{BB962C8B-B14F-4D97-AF65-F5344CB8AC3E}">
        <p14:creationId xmlns:p14="http://schemas.microsoft.com/office/powerpoint/2010/main" val="310603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30175"/>
            <a:ext cx="2149476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79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84176D-7596-477A-8DAE-77B40846A50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17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C3B5B9-F5EA-43F9-8B0D-4532B69EF824}" type="datetimeFigureOut">
              <a:rPr lang="it-IT" smtClean="0"/>
              <a:pPr/>
              <a:t>08/07/2016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CB4572-CC47-461B-9E45-F6A40AFFC8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29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30175"/>
            <a:ext cx="2149476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8453637" y="6333963"/>
            <a:ext cx="615665" cy="4451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29" name="CasellaDiTesto 1"/>
          <p:cNvSpPr txBox="1">
            <a:spLocks noChangeArrowheads="1"/>
          </p:cNvSpPr>
          <p:nvPr userDrawn="1"/>
        </p:nvSpPr>
        <p:spPr bwMode="auto">
          <a:xfrm>
            <a:off x="5257800" y="6326518"/>
            <a:ext cx="3143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it-IT" altLang="it-IT" sz="10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000" b="1" baseline="0" dirty="0" smtClean="0">
                <a:solidFill>
                  <a:srgbClr val="336699"/>
                </a:solidFill>
                <a:latin typeface="Calibri" panose="020F0502020204030204" pitchFamily="34" charset="0"/>
              </a:rPr>
              <a:t>Associazione Italiana di Acustica</a:t>
            </a:r>
          </a:p>
          <a:p>
            <a:pPr algn="r" eaLnBrk="1" hangingPunct="1"/>
            <a:r>
              <a:rPr lang="it-IT" altLang="it-IT" sz="1000" b="1" baseline="0" dirty="0" smtClean="0">
                <a:solidFill>
                  <a:srgbClr val="336699"/>
                </a:solidFill>
                <a:latin typeface="Calibri" panose="020F0502020204030204" pitchFamily="34" charset="0"/>
              </a:rPr>
              <a:t>43° Convegno Nazionale</a:t>
            </a:r>
          </a:p>
          <a:p>
            <a:pPr algn="r" eaLnBrk="1" hangingPunct="1"/>
            <a:r>
              <a:rPr lang="it-IT" altLang="it-IT" sz="1000" b="1" baseline="0" dirty="0" smtClean="0">
                <a:solidFill>
                  <a:srgbClr val="336699"/>
                </a:solidFill>
                <a:latin typeface="Calibri" panose="020F0502020204030204" pitchFamily="34" charset="0"/>
              </a:rPr>
              <a:t>Alghero, 25-27 maggio 2016</a:t>
            </a:r>
          </a:p>
        </p:txBody>
      </p:sp>
      <p:sp>
        <p:nvSpPr>
          <p:cNvPr id="12" name="Ovale 11"/>
          <p:cNvSpPr/>
          <p:nvPr userDrawn="1"/>
        </p:nvSpPr>
        <p:spPr>
          <a:xfrm>
            <a:off x="8605894" y="763335"/>
            <a:ext cx="476250" cy="44169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CB86E"/>
              </a:gs>
              <a:gs pos="100000">
                <a:srgbClr val="00999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CasellaDiTesto 12"/>
          <p:cNvSpPr txBox="1"/>
          <p:nvPr userDrawn="1"/>
        </p:nvSpPr>
        <p:spPr>
          <a:xfrm>
            <a:off x="8618538" y="830263"/>
            <a:ext cx="481012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20E90B6E-0802-4992-B88A-C0EF4F55FFBF}" type="slidenum">
              <a:rPr lang="it-IT" altLang="it-IT" sz="1400" b="1" smtClean="0">
                <a:solidFill>
                  <a:srgbClr val="2E75B6"/>
                </a:solidFill>
                <a:latin typeface="Arial Black" panose="020B0A04020102020204" pitchFamily="34" charset="0"/>
              </a:rPr>
              <a:pPr algn="ctr" eaLnBrk="1" hangingPunct="1">
                <a:defRPr/>
              </a:pPr>
              <a:t>‹N›</a:t>
            </a:fld>
            <a:endParaRPr lang="it-IT" altLang="it-IT" sz="1400" b="1" smtClean="0">
              <a:solidFill>
                <a:srgbClr val="2E75B6"/>
              </a:solidFill>
              <a:latin typeface="Arial Black" panose="020B0A04020102020204" pitchFamily="34" charset="0"/>
            </a:endParaRPr>
          </a:p>
        </p:txBody>
      </p:sp>
      <p:pic>
        <p:nvPicPr>
          <p:cNvPr id="1034" name="Immagin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26"/>
          <a:stretch>
            <a:fillRect/>
          </a:stretch>
        </p:blipFill>
        <p:spPr bwMode="auto">
          <a:xfrm>
            <a:off x="0" y="6334125"/>
            <a:ext cx="61071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45997" y="2987972"/>
            <a:ext cx="7211504" cy="121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ts val="3000"/>
              </a:lnSpc>
            </a:pPr>
            <a:r>
              <a:rPr lang="it-IT" altLang="it-IT" sz="2200" b="1" dirty="0">
                <a:solidFill>
                  <a:srgbClr val="0070C0"/>
                </a:solidFill>
                <a:cs typeface="Arial" panose="020B0604020202020204" pitchFamily="34" charset="0"/>
              </a:rPr>
              <a:t>LA MAPPA ACUSTICA DINAMICA DI MILANO DA UN NUMERO LIMITATO DI PUNTI DI MONITORAGGIO.  </a:t>
            </a:r>
          </a:p>
          <a:p>
            <a:pPr algn="ctr" eaLnBrk="1" hangingPunct="1">
              <a:lnSpc>
                <a:spcPts val="3000"/>
              </a:lnSpc>
            </a:pPr>
            <a:r>
              <a:rPr lang="it-IT" altLang="it-IT" sz="2200" b="1" dirty="0">
                <a:solidFill>
                  <a:srgbClr val="0070C0"/>
                </a:solidFill>
                <a:cs typeface="Arial" panose="020B0604020202020204" pitchFamily="34" charset="0"/>
              </a:rPr>
              <a:t>PRIMI  </a:t>
            </a:r>
            <a:r>
              <a:rPr lang="it-IT" altLang="it-IT" sz="2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RISULTATI</a:t>
            </a:r>
            <a:endParaRPr lang="it-IT" altLang="it-IT" sz="2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Ritaglio scherm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62" y="1731281"/>
            <a:ext cx="4744915" cy="296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475261" y="1371794"/>
            <a:ext cx="60266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err="1" smtClean="0"/>
              <a:t>Determinazine</a:t>
            </a:r>
            <a:r>
              <a:rPr lang="en-GB" sz="1400" b="1" dirty="0" smtClean="0"/>
              <a:t> del </a:t>
            </a:r>
            <a:r>
              <a:rPr lang="en-GB" sz="1400" b="1" dirty="0" err="1" smtClean="0"/>
              <a:t>parametro</a:t>
            </a:r>
            <a:r>
              <a:rPr lang="en-GB" sz="1400" b="1" dirty="0" smtClean="0"/>
              <a:t> non </a:t>
            </a:r>
            <a:r>
              <a:rPr lang="en-GB" sz="1400" b="1" dirty="0" err="1" smtClean="0"/>
              <a:t>acustico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ottimale</a:t>
            </a:r>
            <a:r>
              <a:rPr lang="en-GB" sz="1400" b="1" dirty="0" smtClean="0"/>
              <a:t> </a:t>
            </a:r>
            <a:endParaRPr lang="it-IT" sz="1400" dirty="0"/>
          </a:p>
        </p:txBody>
      </p:sp>
      <p:sp>
        <p:nvSpPr>
          <p:cNvPr id="4" name="Rettangolo 3"/>
          <p:cNvSpPr/>
          <p:nvPr/>
        </p:nvSpPr>
        <p:spPr>
          <a:xfrm>
            <a:off x="422031" y="4672796"/>
            <a:ext cx="78867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300" dirty="0" smtClean="0"/>
              <a:t>La scelta del parametro non acustico dovrà essere effettuata tra quelli che meglio discriminano i due cluster. La bontà del parametro non-acustico è stata valutata mediante le curve ROC (</a:t>
            </a:r>
            <a:r>
              <a:rPr lang="it-IT" sz="1300" dirty="0" err="1" smtClean="0"/>
              <a:t>Receiver</a:t>
            </a:r>
            <a:r>
              <a:rPr lang="it-IT" sz="1300" dirty="0" smtClean="0"/>
              <a:t> </a:t>
            </a:r>
            <a:r>
              <a:rPr lang="it-IT" sz="1300" dirty="0" err="1" smtClean="0"/>
              <a:t>Operating</a:t>
            </a:r>
            <a:r>
              <a:rPr lang="it-IT" sz="1300" dirty="0" smtClean="0"/>
              <a:t> </a:t>
            </a:r>
            <a:r>
              <a:rPr lang="it-IT" sz="1300" dirty="0" err="1" smtClean="0"/>
              <a:t>Characteristic</a:t>
            </a:r>
            <a:r>
              <a:rPr lang="it-IT" sz="1300" dirty="0" smtClean="0"/>
              <a:t> [w]) ovvero degli schemi grafici impiegati per un classificatore binario. L’indicatore relativo all’ “area sotto la curva” (AUC) equivale alla probabilità che il risultato del test effettuato su un elemento estratto a caso dal gruppo di strade con parametro non-acustico superiore alla soglia appartenga al cluster designato. </a:t>
            </a:r>
          </a:p>
          <a:p>
            <a:pPr algn="just"/>
            <a:r>
              <a:rPr lang="it-IT" sz="1300" dirty="0" smtClean="0"/>
              <a:t>Il risultati migliori si hanno per log </a:t>
            </a:r>
            <a:r>
              <a:rPr lang="it-IT" sz="1300" dirty="0" err="1" smtClean="0"/>
              <a:t>T</a:t>
            </a:r>
            <a:r>
              <a:rPr lang="it-IT" sz="1300" baseline="-25000" dirty="0" err="1" smtClean="0"/>
              <a:t>n</a:t>
            </a:r>
            <a:r>
              <a:rPr lang="it-IT" sz="1300" dirty="0" smtClean="0"/>
              <a:t> e sue combinazioni. Tuttavia, a causa dell’incertezza del calcolo di tali valori con il modello del traffico abbiamo optato per il </a:t>
            </a:r>
            <a:r>
              <a:rPr lang="it-IT" sz="1300" b="1" dirty="0" smtClean="0"/>
              <a:t>log </a:t>
            </a:r>
            <a:r>
              <a:rPr lang="it-IT" sz="1300" b="1" dirty="0" err="1" smtClean="0"/>
              <a:t>T</a:t>
            </a:r>
            <a:r>
              <a:rPr lang="it-IT" sz="1300" b="1" baseline="-25000" dirty="0" err="1" smtClean="0"/>
              <a:t>t</a:t>
            </a:r>
            <a:r>
              <a:rPr lang="it-IT" sz="1300" dirty="0" smtClean="0"/>
              <a:t>.</a:t>
            </a:r>
            <a:endParaRPr lang="it-IT" sz="1300" dirty="0"/>
          </a:p>
        </p:txBody>
      </p:sp>
    </p:spTree>
    <p:extLst>
      <p:ext uri="{BB962C8B-B14F-4D97-AF65-F5344CB8AC3E}">
        <p14:creationId xmlns:p14="http://schemas.microsoft.com/office/powerpoint/2010/main" val="3285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2262" y="2185474"/>
            <a:ext cx="8486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Le </a:t>
            </a:r>
            <a:r>
              <a:rPr lang="en-US" sz="1400" dirty="0" err="1" smtClean="0"/>
              <a:t>corrispondenti</a:t>
            </a:r>
            <a:r>
              <a:rPr lang="en-US" sz="1400" dirty="0" smtClean="0"/>
              <a:t> </a:t>
            </a:r>
            <a:r>
              <a:rPr lang="en-US" sz="1400" dirty="0" err="1" smtClean="0"/>
              <a:t>distribuzioni</a:t>
            </a:r>
            <a:r>
              <a:rPr lang="en-US" sz="1400" dirty="0" smtClean="0"/>
              <a:t> P</a:t>
            </a:r>
            <a:r>
              <a:rPr lang="en-US" sz="1400" baseline="-25000" dirty="0" smtClean="0"/>
              <a:t>1,2</a:t>
            </a:r>
            <a:r>
              <a:rPr lang="en-US" sz="1400" dirty="0" smtClean="0"/>
              <a:t>(x</a:t>
            </a:r>
            <a:r>
              <a:rPr lang="en-US" sz="1400" dirty="0"/>
              <a:t>) </a:t>
            </a:r>
            <a:r>
              <a:rPr lang="en-US" sz="1400" dirty="0" smtClean="0"/>
              <a:t>, per </a:t>
            </a:r>
            <a:r>
              <a:rPr lang="en-US" sz="1400" dirty="0" err="1" smtClean="0"/>
              <a:t>il</a:t>
            </a:r>
            <a:r>
              <a:rPr lang="en-US" sz="1400" dirty="0" smtClean="0"/>
              <a:t> Cluster 1 e 2, </a:t>
            </a:r>
            <a:r>
              <a:rPr lang="en-US" sz="1400" dirty="0" err="1" smtClean="0"/>
              <a:t>sono</a:t>
            </a:r>
            <a:r>
              <a:rPr lang="en-US" sz="1400" dirty="0" smtClean="0"/>
              <a:t> </a:t>
            </a:r>
            <a:r>
              <a:rPr lang="en-US" sz="1400" dirty="0" err="1" smtClean="0"/>
              <a:t>riportate</a:t>
            </a:r>
            <a:r>
              <a:rPr lang="en-US" sz="1400" dirty="0" smtClean="0"/>
              <a:t> in </a:t>
            </a:r>
            <a:r>
              <a:rPr lang="en-US" sz="1400" dirty="0" err="1" smtClean="0"/>
              <a:t>figura</a:t>
            </a:r>
            <a:r>
              <a:rPr lang="en-US" sz="1400" dirty="0" smtClean="0"/>
              <a:t> con le relative curve di fitting </a:t>
            </a:r>
            <a:r>
              <a:rPr lang="en-US" sz="1400" dirty="0" err="1" smtClean="0"/>
              <a:t>polinomiale</a:t>
            </a:r>
            <a:endParaRPr lang="it-IT" sz="1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1" y="2780387"/>
            <a:ext cx="5745163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539556" y="3412855"/>
            <a:ext cx="3444949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1400" dirty="0" smtClean="0"/>
              <a:t>Distribuzione di frequenza del parametro </a:t>
            </a:r>
            <a:r>
              <a:rPr lang="it-IT" sz="1400" i="1" dirty="0" smtClean="0"/>
              <a:t>X</a:t>
            </a:r>
            <a:r>
              <a:rPr lang="it-IT" sz="1400" dirty="0" smtClean="0"/>
              <a:t> (istogramma) e corrispondenti funzioni di probabilità per il campione di strade monitorate, all’interno dei cluster 1 e 2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9608" y="1356990"/>
            <a:ext cx="846351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it-IT" b="1" dirty="0" smtClean="0"/>
              <a:t>Aggregazione degli archi stradali per il </a:t>
            </a:r>
            <a:r>
              <a:rPr lang="it-IT" b="1" i="1" dirty="0" smtClean="0"/>
              <a:t>parametro non acustico </a:t>
            </a:r>
            <a:r>
              <a:rPr lang="it-IT" b="1" dirty="0" smtClean="0"/>
              <a:t>selezionato </a:t>
            </a:r>
          </a:p>
          <a:p>
            <a:pPr algn="ctr">
              <a:lnSpc>
                <a:spcPts val="2500"/>
              </a:lnSpc>
            </a:pPr>
            <a:r>
              <a:rPr lang="it-IT" b="1" i="1" dirty="0" smtClean="0"/>
              <a:t>X=</a:t>
            </a:r>
            <a:r>
              <a:rPr lang="it-IT" b="1" i="1" dirty="0" err="1" smtClean="0"/>
              <a:t>LogT</a:t>
            </a:r>
            <a:r>
              <a:rPr lang="it-IT" b="1" i="1" baseline="-25000" dirty="0" err="1" smtClean="0"/>
              <a:t>T</a:t>
            </a:r>
            <a:endParaRPr lang="it-IT" b="1" i="1" baseline="-25000" dirty="0"/>
          </a:p>
        </p:txBody>
      </p:sp>
      <p:sp>
        <p:nvSpPr>
          <p:cNvPr id="11" name="Rettangolo 10"/>
          <p:cNvSpPr/>
          <p:nvPr/>
        </p:nvSpPr>
        <p:spPr>
          <a:xfrm>
            <a:off x="1339702" y="5794798"/>
            <a:ext cx="7410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1400" dirty="0" smtClean="0">
                <a:ea typeface="Times New Roman" pitchFamily="18" charset="0"/>
                <a:cs typeface="Arial" panose="020B0604020202020204" pitchFamily="34" charset="0"/>
              </a:rPr>
              <a:t>Si </a:t>
            </a:r>
            <a:r>
              <a:rPr lang="en-US" altLang="it-IT" sz="1400" dirty="0" err="1" smtClean="0">
                <a:ea typeface="Times New Roman" pitchFamily="18" charset="0"/>
                <a:cs typeface="Arial" panose="020B0604020202020204" pitchFamily="34" charset="0"/>
              </a:rPr>
              <a:t>osserva</a:t>
            </a:r>
            <a:r>
              <a:rPr lang="en-US" altLang="it-IT" sz="14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400" dirty="0" err="1" smtClean="0">
                <a:ea typeface="Times New Roman" pitchFamily="18" charset="0"/>
                <a:cs typeface="Arial" panose="020B0604020202020204" pitchFamily="34" charset="0"/>
              </a:rPr>
              <a:t>un’ampia</a:t>
            </a:r>
            <a:r>
              <a:rPr lang="en-US" altLang="it-IT" sz="14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400" dirty="0" err="1" smtClean="0">
                <a:ea typeface="Times New Roman" pitchFamily="18" charset="0"/>
                <a:cs typeface="Arial" panose="020B0604020202020204" pitchFamily="34" charset="0"/>
              </a:rPr>
              <a:t>sovrapposizione</a:t>
            </a:r>
            <a:r>
              <a:rPr lang="en-US" altLang="it-IT" sz="14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400" dirty="0" err="1" smtClean="0">
                <a:ea typeface="Times New Roman" pitchFamily="18" charset="0"/>
                <a:cs typeface="Arial" panose="020B0604020202020204" pitchFamily="34" charset="0"/>
              </a:rPr>
              <a:t>delle</a:t>
            </a:r>
            <a:r>
              <a:rPr lang="en-US" altLang="it-IT" sz="14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400" dirty="0" err="1" smtClean="0">
                <a:ea typeface="Times New Roman" pitchFamily="18" charset="0"/>
                <a:cs typeface="Arial" panose="020B0604020202020204" pitchFamily="34" charset="0"/>
              </a:rPr>
              <a:t>distribuzioni</a:t>
            </a:r>
            <a:r>
              <a:rPr lang="en-US" altLang="it-IT" sz="14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400" dirty="0" err="1" smtClean="0">
                <a:ea typeface="Times New Roman" pitchFamily="18" charset="0"/>
                <a:cs typeface="Arial" panose="020B0604020202020204" pitchFamily="34" charset="0"/>
              </a:rPr>
              <a:t>dei</a:t>
            </a:r>
            <a:r>
              <a:rPr lang="en-US" altLang="it-IT" sz="1400" dirty="0" smtClean="0">
                <a:ea typeface="Times New Roman" pitchFamily="18" charset="0"/>
                <a:cs typeface="Arial" panose="020B0604020202020204" pitchFamily="34" charset="0"/>
              </a:rPr>
              <a:t> due cluster P</a:t>
            </a:r>
            <a:r>
              <a:rPr lang="en-US" altLang="it-IT" sz="1400" baseline="-30000" dirty="0" smtClean="0">
                <a:ea typeface="Times New Roman" pitchFamily="18" charset="0"/>
                <a:cs typeface="Arial" panose="020B0604020202020204" pitchFamily="34" charset="0"/>
              </a:rPr>
              <a:t>1</a:t>
            </a:r>
            <a:r>
              <a:rPr lang="en-US" altLang="it-IT" sz="1400" dirty="0" smtClean="0">
                <a:ea typeface="Times New Roman" pitchFamily="18" charset="0"/>
                <a:cs typeface="Arial" panose="020B0604020202020204" pitchFamily="34" charset="0"/>
              </a:rPr>
              <a:t>(x</a:t>
            </a:r>
            <a:r>
              <a:rPr lang="en-US" altLang="it-IT" sz="1400" dirty="0">
                <a:ea typeface="Times New Roman" pitchFamily="18" charset="0"/>
                <a:cs typeface="Arial" panose="020B0604020202020204" pitchFamily="34" charset="0"/>
              </a:rPr>
              <a:t>) and P</a:t>
            </a:r>
            <a:r>
              <a:rPr lang="en-US" altLang="it-IT" sz="1400" baseline="-30000" dirty="0">
                <a:ea typeface="Times New Roman" pitchFamily="18" charset="0"/>
                <a:cs typeface="Arial" panose="020B0604020202020204" pitchFamily="34" charset="0"/>
              </a:rPr>
              <a:t>2</a:t>
            </a:r>
            <a:r>
              <a:rPr lang="en-US" altLang="it-IT" sz="1400" dirty="0">
                <a:ea typeface="Times New Roman" pitchFamily="18" charset="0"/>
                <a:cs typeface="Arial" panose="020B0604020202020204" pitchFamily="34" charset="0"/>
              </a:rPr>
              <a:t>(x</a:t>
            </a:r>
            <a:r>
              <a:rPr lang="en-US" altLang="it-IT" sz="1400" dirty="0" smtClean="0">
                <a:ea typeface="Times New Roman" pitchFamily="18" charset="0"/>
                <a:cs typeface="Arial" panose="020B0604020202020204" pitchFamily="34" charset="0"/>
              </a:rPr>
              <a:t>)</a:t>
            </a:r>
            <a:endParaRPr lang="it-IT" sz="1400" dirty="0">
              <a:cs typeface="Arial" panose="020B0604020202020204" pitchFamily="34" charset="0"/>
            </a:endParaRPr>
          </a:p>
        </p:txBody>
      </p:sp>
      <p:sp>
        <p:nvSpPr>
          <p:cNvPr id="12" name="Freccia curva 11"/>
          <p:cNvSpPr/>
          <p:nvPr/>
        </p:nvSpPr>
        <p:spPr>
          <a:xfrm flipV="1">
            <a:off x="825964" y="5700209"/>
            <a:ext cx="432000" cy="360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98" y="3674578"/>
            <a:ext cx="78336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66" y="3674578"/>
            <a:ext cx="81792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59" y="5682659"/>
            <a:ext cx="2519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41936" y="4232804"/>
            <a:ext cx="85822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Usando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i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valori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di </a:t>
            </a:r>
            <a:r>
              <a:rPr lang="it-IT" sz="1200" dirty="0" smtClean="0">
                <a:ea typeface="Times New Roman"/>
                <a:cs typeface="Arial" panose="020B0604020202020204" pitchFamily="34" charset="0"/>
              </a:rPr>
              <a:t>β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è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possibile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predire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le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variazioni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orarie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it-IT" sz="1200" dirty="0" smtClean="0">
                <a:ea typeface="Times New Roman"/>
                <a:cs typeface="Arial" panose="020B0604020202020204" pitchFamily="34" charset="0"/>
              </a:rPr>
              <a:t>δ</a:t>
            </a:r>
            <a:r>
              <a:rPr lang="en-US" sz="1200" dirty="0">
                <a:ea typeface="Times New Roman"/>
                <a:cs typeface="Arial" panose="020B0604020202020204" pitchFamily="34" charset="0"/>
              </a:rPr>
              <a:t>(h) 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per un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dato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valore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di x, secondo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l’equazione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: </a:t>
            </a:r>
          </a:p>
          <a:p>
            <a:pPr algn="just">
              <a:spcAft>
                <a:spcPts val="0"/>
              </a:spcAft>
            </a:pPr>
            <a:endParaRPr lang="it-IT" sz="10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it-IT" sz="1600" dirty="0">
                <a:latin typeface="Times New Roman"/>
                <a:ea typeface="Times New Roman"/>
              </a:rPr>
              <a:t>	</a:t>
            </a:r>
            <a:r>
              <a:rPr lang="it-IT" sz="1600" dirty="0" smtClean="0">
                <a:latin typeface="Times New Roman"/>
                <a:ea typeface="Times New Roman"/>
              </a:rPr>
              <a:t>		</a:t>
            </a:r>
            <a:r>
              <a:rPr lang="it-IT" sz="1400" b="1" dirty="0" smtClean="0">
                <a:latin typeface="Calibri"/>
                <a:ea typeface="Times New Roman"/>
              </a:rPr>
              <a:t>δ</a:t>
            </a:r>
            <a:r>
              <a:rPr lang="en-US" sz="1400" b="1" baseline="-25000" dirty="0" err="1">
                <a:latin typeface="Calibri"/>
                <a:ea typeface="Times New Roman"/>
              </a:rPr>
              <a:t>pred</a:t>
            </a:r>
            <a:r>
              <a:rPr lang="en-US" sz="1400" b="1" dirty="0">
                <a:latin typeface="Calibri"/>
                <a:ea typeface="Times New Roman"/>
              </a:rPr>
              <a:t>(h) = </a:t>
            </a:r>
            <a:r>
              <a:rPr lang="it-IT" sz="1400" b="1" dirty="0">
                <a:latin typeface="Calibri"/>
                <a:ea typeface="Times New Roman"/>
              </a:rPr>
              <a:t>β</a:t>
            </a:r>
            <a:r>
              <a:rPr lang="en-US" sz="1400" b="1" baseline="-25000" dirty="0">
                <a:latin typeface="Calibri"/>
                <a:ea typeface="Times New Roman"/>
              </a:rPr>
              <a:t>1</a:t>
            </a:r>
            <a:r>
              <a:rPr lang="en-US" sz="1400" b="1" dirty="0">
                <a:latin typeface="Calibri"/>
                <a:ea typeface="Times New Roman"/>
              </a:rPr>
              <a:t>* </a:t>
            </a:r>
            <a:r>
              <a:rPr lang="it-IT" sz="1400" b="1" dirty="0">
                <a:latin typeface="Calibri"/>
                <a:ea typeface="Times New Roman"/>
              </a:rPr>
              <a:t>δ</a:t>
            </a:r>
            <a:r>
              <a:rPr lang="en-US" sz="1400" b="1" baseline="-25000" dirty="0">
                <a:latin typeface="Calibri"/>
                <a:ea typeface="Times New Roman"/>
              </a:rPr>
              <a:t>C1</a:t>
            </a:r>
            <a:r>
              <a:rPr lang="en-US" sz="1400" b="1" dirty="0">
                <a:latin typeface="Calibri"/>
                <a:ea typeface="Times New Roman"/>
              </a:rPr>
              <a:t>(h) + </a:t>
            </a:r>
            <a:r>
              <a:rPr lang="it-IT" sz="1400" b="1" dirty="0">
                <a:latin typeface="Calibri"/>
                <a:ea typeface="Times New Roman"/>
              </a:rPr>
              <a:t>β</a:t>
            </a:r>
            <a:r>
              <a:rPr lang="en-US" sz="1400" b="1" baseline="-25000" dirty="0">
                <a:latin typeface="Calibri"/>
                <a:ea typeface="Times New Roman"/>
              </a:rPr>
              <a:t>2</a:t>
            </a:r>
            <a:r>
              <a:rPr lang="en-US" sz="1400" b="1" dirty="0">
                <a:latin typeface="Calibri"/>
                <a:ea typeface="Times New Roman"/>
              </a:rPr>
              <a:t>* </a:t>
            </a:r>
            <a:r>
              <a:rPr lang="it-IT" sz="1400" b="1" dirty="0">
                <a:latin typeface="Calibri"/>
                <a:ea typeface="Times New Roman"/>
              </a:rPr>
              <a:t>δ</a:t>
            </a:r>
            <a:r>
              <a:rPr lang="en-US" sz="1400" b="1" baseline="-25000" dirty="0">
                <a:latin typeface="Calibri"/>
                <a:ea typeface="Times New Roman"/>
              </a:rPr>
              <a:t>C2</a:t>
            </a:r>
            <a:r>
              <a:rPr lang="en-US" sz="1400" b="1" dirty="0">
                <a:latin typeface="Calibri"/>
                <a:ea typeface="Times New Roman"/>
              </a:rPr>
              <a:t>(h</a:t>
            </a:r>
            <a:r>
              <a:rPr lang="en-US" sz="1400" b="1" dirty="0" smtClean="0">
                <a:latin typeface="Calibri"/>
                <a:ea typeface="Times New Roman"/>
              </a:rPr>
              <a:t>)</a:t>
            </a:r>
            <a:endParaRPr lang="it-IT" sz="1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3088" y="5003983"/>
            <a:ext cx="8430837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dove </a:t>
            </a:r>
            <a:r>
              <a:rPr lang="it-IT" sz="1200" dirty="0" smtClean="0">
                <a:ea typeface="Times New Roman"/>
                <a:cs typeface="Arial" panose="020B0604020202020204" pitchFamily="34" charset="0"/>
              </a:rPr>
              <a:t>δ</a:t>
            </a:r>
            <a:r>
              <a:rPr lang="en-US" sz="1200" baseline="-25000" dirty="0">
                <a:ea typeface="Times New Roman"/>
                <a:cs typeface="Arial" panose="020B0604020202020204" pitchFamily="34" charset="0"/>
              </a:rPr>
              <a:t>C1</a:t>
            </a:r>
            <a:r>
              <a:rPr lang="en-US" sz="1200" dirty="0">
                <a:ea typeface="Times New Roman"/>
                <a:cs typeface="Arial" panose="020B0604020202020204" pitchFamily="34" charset="0"/>
              </a:rPr>
              <a:t>(h) and </a:t>
            </a:r>
            <a:r>
              <a:rPr lang="it-IT" sz="1200" dirty="0">
                <a:ea typeface="Times New Roman"/>
                <a:cs typeface="Arial" panose="020B0604020202020204" pitchFamily="34" charset="0"/>
              </a:rPr>
              <a:t>δ</a:t>
            </a:r>
            <a:r>
              <a:rPr lang="en-US" sz="1200" baseline="-25000" dirty="0">
                <a:ea typeface="Times New Roman"/>
                <a:cs typeface="Arial" panose="020B0604020202020204" pitchFamily="34" charset="0"/>
              </a:rPr>
              <a:t>C2</a:t>
            </a:r>
            <a:r>
              <a:rPr lang="en-US" sz="1200" dirty="0">
                <a:ea typeface="Times New Roman"/>
                <a:cs typeface="Arial" panose="020B0604020202020204" pitchFamily="34" charset="0"/>
              </a:rPr>
              <a:t>(h)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rappresentano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i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valori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medi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del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rumore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per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i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cluster 1 e 2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rispettivamente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1900"/>
              </a:lnSpc>
            </a:pP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L’errore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che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si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commette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usando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la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precedente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equazione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può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essere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stimato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calcolando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la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deviazione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standard </a:t>
            </a:r>
            <a:r>
              <a:rPr lang="it-IT" sz="1200" dirty="0">
                <a:ea typeface="Times New Roman"/>
                <a:cs typeface="Arial" panose="020B0604020202020204" pitchFamily="34" charset="0"/>
              </a:rPr>
              <a:t>ε </a:t>
            </a:r>
            <a:r>
              <a:rPr lang="it-IT" sz="1200" dirty="0" smtClean="0">
                <a:ea typeface="Times New Roman"/>
                <a:cs typeface="Arial" panose="020B0604020202020204" pitchFamily="34" charset="0"/>
              </a:rPr>
              <a:t> dei valori δ</a:t>
            </a:r>
            <a:r>
              <a:rPr lang="en-US" sz="1200" baseline="-25000" dirty="0" err="1">
                <a:ea typeface="Times New Roman"/>
                <a:cs typeface="Arial" panose="020B0604020202020204" pitchFamily="34" charset="0"/>
              </a:rPr>
              <a:t>pred</a:t>
            </a:r>
            <a:r>
              <a:rPr lang="en-US" sz="1200" dirty="0">
                <a:ea typeface="Times New Roman"/>
                <a:cs typeface="Arial" panose="020B0604020202020204" pitchFamily="34" charset="0"/>
              </a:rPr>
              <a:t>(h)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dai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valori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ea typeface="Times New Roman"/>
                <a:cs typeface="Arial" panose="020B0604020202020204" pitchFamily="34" charset="0"/>
              </a:rPr>
              <a:t>misurati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it-IT" sz="1200" dirty="0" smtClean="0">
                <a:ea typeface="Times New Roman"/>
                <a:cs typeface="Arial" panose="020B0604020202020204" pitchFamily="34" charset="0"/>
              </a:rPr>
              <a:t>δ</a:t>
            </a:r>
            <a:r>
              <a:rPr lang="en-US" sz="1200" baseline="-25000" dirty="0" err="1">
                <a:ea typeface="Times New Roman"/>
                <a:cs typeface="Arial" panose="020B0604020202020204" pitchFamily="34" charset="0"/>
              </a:rPr>
              <a:t>meas</a:t>
            </a:r>
            <a:r>
              <a:rPr lang="en-US" sz="1200" dirty="0">
                <a:ea typeface="Times New Roman"/>
                <a:cs typeface="Arial" panose="020B0604020202020204" pitchFamily="34" charset="0"/>
              </a:rPr>
              <a:t>(h</a:t>
            </a:r>
            <a:r>
              <a:rPr lang="en-US" sz="1200" dirty="0" smtClean="0">
                <a:ea typeface="Times New Roman"/>
                <a:cs typeface="Arial" panose="020B0604020202020204" pitchFamily="34" charset="0"/>
              </a:rPr>
              <a:t>):</a:t>
            </a:r>
            <a:endParaRPr lang="it-IT" sz="1200" dirty="0">
              <a:cs typeface="Arial" panose="020B0604020202020204" pitchFamily="34" charset="0"/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417287" y="1537360"/>
            <a:ext cx="483897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41936" y="1457098"/>
            <a:ext cx="8746883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it-IT" sz="1200" dirty="0" smtClean="0"/>
              <a:t>	</a:t>
            </a:r>
            <a:r>
              <a:rPr lang="it-IT" sz="1300" dirty="0" smtClean="0"/>
              <a:t>Occorre quindi una </a:t>
            </a:r>
            <a:r>
              <a:rPr lang="it-IT" sz="1300" b="1" dirty="0" smtClean="0"/>
              <a:t>combinazione lineare</a:t>
            </a:r>
            <a:r>
              <a:rPr lang="it-IT" sz="1300" dirty="0" smtClean="0"/>
              <a:t> degli andamenti di rumore da traffico associati ai due cluster, 	per un </a:t>
            </a:r>
            <a:r>
              <a:rPr lang="it-IT" sz="1300" dirty="0" smtClean="0">
                <a:cs typeface="Arial" panose="020B0604020202020204" pitchFamily="34" charset="0"/>
              </a:rPr>
              <a:t>dato valore del parametro non acustico  </a:t>
            </a:r>
            <a:r>
              <a:rPr lang="it-IT" sz="1300" i="1" dirty="0" smtClean="0">
                <a:cs typeface="Arial" panose="020B0604020202020204" pitchFamily="34" charset="0"/>
              </a:rPr>
              <a:t>x</a:t>
            </a:r>
            <a:r>
              <a:rPr lang="it-IT" sz="1300" dirty="0" smtClean="0"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it-IT" sz="1200" dirty="0" smtClean="0">
                <a:cs typeface="Arial" panose="020B0604020202020204" pitchFamily="34" charset="0"/>
              </a:rPr>
              <a:t>I pesi </a:t>
            </a:r>
            <a:r>
              <a:rPr lang="en-US" altLang="it-IT" sz="1200" dirty="0">
                <a:ea typeface="Times New Roman" pitchFamily="18" charset="0"/>
                <a:cs typeface="Arial" panose="020B0604020202020204" pitchFamily="34" charset="0"/>
              </a:rPr>
              <a:t>(</a:t>
            </a:r>
            <a:r>
              <a:rPr lang="it-IT" altLang="it-IT" sz="1200" dirty="0">
                <a:ea typeface="Times New Roman" pitchFamily="18" charset="0"/>
                <a:cs typeface="Arial" panose="020B0604020202020204" pitchFamily="34" charset="0"/>
              </a:rPr>
              <a:t>α</a:t>
            </a:r>
            <a:r>
              <a:rPr lang="en-US" altLang="it-IT" sz="1200" baseline="-30000" dirty="0">
                <a:ea typeface="Times New Roman" pitchFamily="18" charset="0"/>
                <a:cs typeface="Arial" panose="020B0604020202020204" pitchFamily="34" charset="0"/>
              </a:rPr>
              <a:t>1</a:t>
            </a:r>
            <a:r>
              <a:rPr lang="en-US" altLang="it-IT" sz="1200" dirty="0"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lang="it-IT" altLang="it-IT" sz="1200" dirty="0">
                <a:ea typeface="Times New Roman" pitchFamily="18" charset="0"/>
                <a:cs typeface="Arial" panose="020B0604020202020204" pitchFamily="34" charset="0"/>
              </a:rPr>
              <a:t>α</a:t>
            </a:r>
            <a:r>
              <a:rPr lang="en-US" altLang="it-IT" sz="1200" baseline="-30000" dirty="0">
                <a:ea typeface="Times New Roman" pitchFamily="18" charset="0"/>
                <a:cs typeface="Arial" panose="020B0604020202020204" pitchFamily="34" charset="0"/>
              </a:rPr>
              <a:t>2</a:t>
            </a:r>
            <a:r>
              <a:rPr lang="en-US" altLang="it-IT" sz="1200" dirty="0">
                <a:ea typeface="Times New Roman" pitchFamily="18" charset="0"/>
                <a:cs typeface="Arial" panose="020B0604020202020204" pitchFamily="34" charset="0"/>
              </a:rPr>
              <a:t>)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della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combinazione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lineare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possono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essere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ottenuti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, per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ogni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valore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di </a:t>
            </a:r>
            <a:r>
              <a:rPr lang="en-US" altLang="it-IT" sz="1200" i="1" dirty="0" smtClean="0">
                <a:ea typeface="Times New Roman" pitchFamily="18" charset="0"/>
                <a:cs typeface="Arial" panose="020B0604020202020204" pitchFamily="34" charset="0"/>
              </a:rPr>
              <a:t>x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usando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le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relazioni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it-IT" altLang="it-IT" sz="1200" b="1" dirty="0">
                <a:ea typeface="Times New Roman" pitchFamily="18" charset="0"/>
                <a:cs typeface="Arial" panose="020B0604020202020204" pitchFamily="34" charset="0"/>
              </a:rPr>
              <a:t>α</a:t>
            </a:r>
            <a:r>
              <a:rPr lang="en-US" altLang="it-IT" sz="1200" b="1" baseline="-30000" dirty="0">
                <a:ea typeface="Times New Roman" pitchFamily="18" charset="0"/>
                <a:cs typeface="Arial" panose="020B0604020202020204" pitchFamily="34" charset="0"/>
              </a:rPr>
              <a:t>1</a:t>
            </a:r>
            <a:r>
              <a:rPr lang="en-US" altLang="it-IT" sz="1200" b="1" dirty="0">
                <a:ea typeface="Times New Roman" pitchFamily="18" charset="0"/>
                <a:cs typeface="Arial" panose="020B0604020202020204" pitchFamily="34" charset="0"/>
              </a:rPr>
              <a:t>=P</a:t>
            </a:r>
            <a:r>
              <a:rPr lang="en-US" altLang="it-IT" sz="1200" b="1" baseline="-30000" dirty="0">
                <a:ea typeface="Times New Roman" pitchFamily="18" charset="0"/>
                <a:cs typeface="Arial" panose="020B0604020202020204" pitchFamily="34" charset="0"/>
              </a:rPr>
              <a:t>1</a:t>
            </a:r>
            <a:r>
              <a:rPr lang="en-US" altLang="it-IT" sz="1200" b="1" dirty="0">
                <a:ea typeface="Times New Roman" pitchFamily="18" charset="0"/>
                <a:cs typeface="Arial" panose="020B0604020202020204" pitchFamily="34" charset="0"/>
              </a:rPr>
              <a:t>(x) 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e </a:t>
            </a:r>
            <a:r>
              <a:rPr lang="it-IT" altLang="it-IT" sz="1200" b="1" dirty="0" smtClean="0">
                <a:ea typeface="Times New Roman" pitchFamily="18" charset="0"/>
                <a:cs typeface="Arial" panose="020B0604020202020204" pitchFamily="34" charset="0"/>
              </a:rPr>
              <a:t>α</a:t>
            </a:r>
            <a:r>
              <a:rPr lang="en-US" altLang="it-IT" sz="1200" b="1" baseline="-30000" dirty="0">
                <a:ea typeface="Times New Roman" pitchFamily="18" charset="0"/>
                <a:cs typeface="Arial" panose="020B0604020202020204" pitchFamily="34" charset="0"/>
              </a:rPr>
              <a:t>2</a:t>
            </a:r>
            <a:r>
              <a:rPr lang="en-US" altLang="it-IT" sz="1200" b="1" dirty="0">
                <a:ea typeface="Times New Roman" pitchFamily="18" charset="0"/>
                <a:cs typeface="Arial" panose="020B0604020202020204" pitchFamily="34" charset="0"/>
              </a:rPr>
              <a:t>=P</a:t>
            </a:r>
            <a:r>
              <a:rPr lang="en-US" altLang="it-IT" sz="1200" b="1" baseline="-30000" dirty="0">
                <a:ea typeface="Times New Roman" pitchFamily="18" charset="0"/>
                <a:cs typeface="Arial" panose="020B0604020202020204" pitchFamily="34" charset="0"/>
              </a:rPr>
              <a:t>2</a:t>
            </a:r>
            <a:r>
              <a:rPr lang="en-US" altLang="it-IT" sz="1200" b="1" dirty="0">
                <a:ea typeface="Times New Roman" pitchFamily="18" charset="0"/>
                <a:cs typeface="Arial" panose="020B0604020202020204" pitchFamily="34" charset="0"/>
              </a:rPr>
              <a:t>(x)</a:t>
            </a:r>
            <a:r>
              <a:rPr lang="en-US" altLang="it-IT" sz="1200" dirty="0">
                <a:ea typeface="Times New Roman" pitchFamily="18" charset="0"/>
                <a:cs typeface="Arial" panose="020B0604020202020204" pitchFamily="34" charset="0"/>
              </a:rPr>
              <a:t>.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Ovvero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, per un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dato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valore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di </a:t>
            </a:r>
            <a:r>
              <a:rPr lang="en-US" altLang="it-IT" sz="1200" i="1" dirty="0" smtClean="0">
                <a:ea typeface="Times New Roman" pitchFamily="18" charset="0"/>
                <a:cs typeface="Arial" panose="020B0604020202020204" pitchFamily="34" charset="0"/>
              </a:rPr>
              <a:t>x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si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trovano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le </a:t>
            </a:r>
            <a:r>
              <a:rPr lang="en-US" altLang="it-IT" sz="1200" i="1" dirty="0" err="1" smtClean="0">
                <a:ea typeface="Times New Roman" pitchFamily="18" charset="0"/>
                <a:cs typeface="Arial" panose="020B0604020202020204" pitchFamily="34" charset="0"/>
              </a:rPr>
              <a:t>componenti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it-IT" altLang="it-IT" sz="1200" dirty="0">
                <a:ea typeface="Times New Roman" pitchFamily="18" charset="0"/>
                <a:cs typeface="Arial" panose="020B0604020202020204" pitchFamily="34" charset="0"/>
              </a:rPr>
              <a:t>α</a:t>
            </a:r>
            <a:r>
              <a:rPr lang="en-US" altLang="it-IT" sz="1200" baseline="-30000" dirty="0">
                <a:ea typeface="Times New Roman" pitchFamily="18" charset="0"/>
                <a:cs typeface="Arial" panose="020B0604020202020204" pitchFamily="34" charset="0"/>
              </a:rPr>
              <a:t>1 </a:t>
            </a:r>
            <a:r>
              <a:rPr lang="en-US" altLang="it-IT" sz="1200" dirty="0">
                <a:ea typeface="Times New Roman" pitchFamily="18" charset="0"/>
                <a:cs typeface="Arial" panose="020B0604020202020204" pitchFamily="34" charset="0"/>
              </a:rPr>
              <a:t>and </a:t>
            </a:r>
            <a:r>
              <a:rPr lang="it-IT" altLang="it-IT" sz="1200" dirty="0">
                <a:ea typeface="Times New Roman" pitchFamily="18" charset="0"/>
                <a:cs typeface="Arial" panose="020B0604020202020204" pitchFamily="34" charset="0"/>
              </a:rPr>
              <a:t>α</a:t>
            </a:r>
            <a:r>
              <a:rPr lang="en-US" altLang="it-IT" sz="1200" baseline="-30000" dirty="0" smtClean="0">
                <a:ea typeface="Times New Roman" pitchFamily="18" charset="0"/>
                <a:cs typeface="Arial" panose="020B0604020202020204" pitchFamily="34" charset="0"/>
              </a:rPr>
              <a:t>2 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dalle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espresioni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analitiche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di P(x).</a:t>
            </a:r>
          </a:p>
          <a:p>
            <a:pPr>
              <a:lnSpc>
                <a:spcPts val="1900"/>
              </a:lnSpc>
            </a:pPr>
            <a:r>
              <a:rPr lang="en-US" sz="1200" dirty="0" smtClean="0">
                <a:cs typeface="Arial" panose="020B0604020202020204" pitchFamily="34" charset="0"/>
              </a:rPr>
              <a:t>I </a:t>
            </a:r>
            <a:r>
              <a:rPr lang="en-US" sz="1200" dirty="0" err="1" smtClean="0">
                <a:cs typeface="Arial" panose="020B0604020202020204" pitchFamily="34" charset="0"/>
              </a:rPr>
              <a:t>valori</a:t>
            </a:r>
            <a:r>
              <a:rPr lang="en-US" sz="1200" dirty="0" smtClean="0">
                <a:cs typeface="Arial" panose="020B0604020202020204" pitchFamily="34" charset="0"/>
              </a:rPr>
              <a:t> di </a:t>
            </a:r>
            <a:r>
              <a:rPr lang="it-IT" altLang="it-IT" sz="1200" dirty="0">
                <a:ea typeface="Times New Roman" pitchFamily="18" charset="0"/>
                <a:cs typeface="Arial" panose="020B0604020202020204" pitchFamily="34" charset="0"/>
              </a:rPr>
              <a:t>α</a:t>
            </a:r>
            <a:r>
              <a:rPr lang="en-US" altLang="it-IT" sz="1200" baseline="-30000" dirty="0">
                <a:ea typeface="Times New Roman" pitchFamily="18" charset="0"/>
                <a:cs typeface="Arial" panose="020B0604020202020204" pitchFamily="34" charset="0"/>
              </a:rPr>
              <a:t>1,2</a:t>
            </a:r>
            <a:r>
              <a:rPr lang="en-US" altLang="it-IT" sz="1200" dirty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rappresentano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la </a:t>
            </a:r>
            <a:r>
              <a:rPr lang="en-US" altLang="it-IT" sz="1200" b="1" i="1" dirty="0" err="1" smtClean="0">
                <a:ea typeface="Times New Roman" pitchFamily="18" charset="0"/>
                <a:cs typeface="Arial" panose="020B0604020202020204" pitchFamily="34" charset="0"/>
              </a:rPr>
              <a:t>probabilità</a:t>
            </a:r>
            <a:r>
              <a:rPr lang="en-US" altLang="it-IT" sz="1200" b="1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200" b="1" dirty="0" err="1" smtClean="0">
                <a:ea typeface="Times New Roman" pitchFamily="18" charset="0"/>
                <a:cs typeface="Arial" panose="020B0604020202020204" pitchFamily="34" charset="0"/>
              </a:rPr>
              <a:t>che</a:t>
            </a:r>
            <a:r>
              <a:rPr lang="en-US" altLang="it-IT" sz="1200" b="1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200" b="1" dirty="0" err="1" smtClean="0">
                <a:ea typeface="Times New Roman" pitchFamily="18" charset="0"/>
                <a:cs typeface="Arial" panose="020B0604020202020204" pitchFamily="34" charset="0"/>
              </a:rPr>
              <a:t>una</a:t>
            </a:r>
            <a:r>
              <a:rPr lang="en-US" altLang="it-IT" sz="1200" b="1" dirty="0" smtClean="0">
                <a:ea typeface="Times New Roman" pitchFamily="18" charset="0"/>
                <a:cs typeface="Arial" panose="020B0604020202020204" pitchFamily="34" charset="0"/>
              </a:rPr>
              <a:t> data </a:t>
            </a:r>
            <a:r>
              <a:rPr lang="en-US" altLang="it-IT" sz="1200" b="1" dirty="0" err="1" smtClean="0">
                <a:ea typeface="Times New Roman" pitchFamily="18" charset="0"/>
                <a:cs typeface="Arial" panose="020B0604020202020204" pitchFamily="34" charset="0"/>
              </a:rPr>
              <a:t>strada</a:t>
            </a:r>
            <a:r>
              <a:rPr lang="en-US" altLang="it-IT" sz="1200" b="1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200" b="1" dirty="0" err="1" smtClean="0">
                <a:ea typeface="Times New Roman" pitchFamily="18" charset="0"/>
                <a:cs typeface="Arial" panose="020B0604020202020204" pitchFamily="34" charset="0"/>
              </a:rPr>
              <a:t>caratterizzata</a:t>
            </a:r>
            <a:r>
              <a:rPr lang="en-US" altLang="it-IT" sz="1200" b="1" dirty="0" smtClean="0">
                <a:ea typeface="Times New Roman" pitchFamily="18" charset="0"/>
                <a:cs typeface="Arial" panose="020B0604020202020204" pitchFamily="34" charset="0"/>
              </a:rPr>
              <a:t> dal </a:t>
            </a:r>
            <a:r>
              <a:rPr lang="en-US" altLang="it-IT" sz="1200" b="1" dirty="0" err="1" smtClean="0">
                <a:ea typeface="Times New Roman" pitchFamily="18" charset="0"/>
                <a:cs typeface="Arial" panose="020B0604020202020204" pitchFamily="34" charset="0"/>
              </a:rPr>
              <a:t>proprio</a:t>
            </a:r>
            <a:r>
              <a:rPr lang="en-US" altLang="it-IT" sz="1200" b="1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200" b="1" dirty="0" err="1" smtClean="0">
                <a:ea typeface="Times New Roman" pitchFamily="18" charset="0"/>
                <a:cs typeface="Arial" panose="020B0604020202020204" pitchFamily="34" charset="0"/>
              </a:rPr>
              <a:t>valore</a:t>
            </a:r>
            <a:r>
              <a:rPr lang="en-US" altLang="it-IT" sz="1200" b="1" dirty="0" smtClean="0">
                <a:ea typeface="Times New Roman" pitchFamily="18" charset="0"/>
                <a:cs typeface="Arial" panose="020B0604020202020204" pitchFamily="34" charset="0"/>
              </a:rPr>
              <a:t> di x </a:t>
            </a:r>
            <a:r>
              <a:rPr lang="en-US" altLang="it-IT" sz="1200" b="1" dirty="0" err="1" smtClean="0">
                <a:ea typeface="Times New Roman" pitchFamily="18" charset="0"/>
                <a:cs typeface="Arial" panose="020B0604020202020204" pitchFamily="34" charset="0"/>
              </a:rPr>
              <a:t>appartenga</a:t>
            </a:r>
            <a:r>
              <a:rPr lang="en-US" altLang="it-IT" sz="1200" b="1" dirty="0" smtClean="0">
                <a:ea typeface="Times New Roman" pitchFamily="18" charset="0"/>
                <a:cs typeface="Arial" panose="020B0604020202020204" pitchFamily="34" charset="0"/>
              </a:rPr>
              <a:t> al Cluster 1 e al Cluster 2.</a:t>
            </a:r>
          </a:p>
          <a:p>
            <a:pPr>
              <a:lnSpc>
                <a:spcPts val="1900"/>
              </a:lnSpc>
            </a:pPr>
            <a:r>
              <a:rPr lang="en-US" sz="1200" dirty="0" smtClean="0">
                <a:cs typeface="Arial" panose="020B0604020202020204" pitchFamily="34" charset="0"/>
              </a:rPr>
              <a:t>Il </a:t>
            </a:r>
            <a:r>
              <a:rPr lang="en-US" sz="1200" dirty="0" err="1" smtClean="0">
                <a:cs typeface="Arial" panose="020B0604020202020204" pitchFamily="34" charset="0"/>
              </a:rPr>
              <a:t>risultante</a:t>
            </a:r>
            <a:r>
              <a:rPr lang="en-US" sz="1200" dirty="0" smtClean="0"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cs typeface="Arial" panose="020B0604020202020204" pitchFamily="34" charset="0"/>
              </a:rPr>
              <a:t>comportamento</a:t>
            </a:r>
            <a:r>
              <a:rPr lang="en-US" sz="1200" b="1" dirty="0" smtClean="0"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cs typeface="Arial" panose="020B0604020202020204" pitchFamily="34" charset="0"/>
              </a:rPr>
              <a:t>acustico</a:t>
            </a:r>
            <a:r>
              <a:rPr lang="en-US" sz="1200" b="1" dirty="0" smtClean="0"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cs typeface="Arial" panose="020B0604020202020204" pitchFamily="34" charset="0"/>
              </a:rPr>
              <a:t>orario</a:t>
            </a:r>
            <a:r>
              <a:rPr lang="en-US" sz="1200" b="1" dirty="0" smtClean="0"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cs typeface="Arial" panose="020B0604020202020204" pitchFamily="34" charset="0"/>
              </a:rPr>
              <a:t>della</a:t>
            </a:r>
            <a:r>
              <a:rPr lang="en-US" sz="1200" dirty="0" smtClean="0"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cs typeface="Arial" panose="020B0604020202020204" pitchFamily="34" charset="0"/>
              </a:rPr>
              <a:t>strada</a:t>
            </a:r>
            <a:r>
              <a:rPr lang="en-US" sz="1200" dirty="0" smtClean="0">
                <a:cs typeface="Arial" panose="020B0604020202020204" pitchFamily="34" charset="0"/>
              </a:rPr>
              <a:t> è </a:t>
            </a:r>
            <a:r>
              <a:rPr lang="en-US" sz="1200" dirty="0" err="1" smtClean="0">
                <a:cs typeface="Arial" panose="020B0604020202020204" pitchFamily="34" charset="0"/>
              </a:rPr>
              <a:t>una</a:t>
            </a:r>
            <a:r>
              <a:rPr lang="en-US" sz="1200" dirty="0" smtClean="0"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cs typeface="Arial" panose="020B0604020202020204" pitchFamily="34" charset="0"/>
              </a:rPr>
              <a:t>combinazione</a:t>
            </a:r>
            <a:r>
              <a:rPr lang="en-US" sz="1200" dirty="0" smtClean="0"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cs typeface="Arial" panose="020B0604020202020204" pitchFamily="34" charset="0"/>
              </a:rPr>
              <a:t>lineare</a:t>
            </a:r>
            <a:r>
              <a:rPr lang="en-US" sz="1200" dirty="0" smtClean="0">
                <a:cs typeface="Arial" panose="020B0604020202020204" pitchFamily="34" charset="0"/>
              </a:rPr>
              <a:t> del </a:t>
            </a:r>
            <a:r>
              <a:rPr lang="en-US" sz="1200" dirty="0" err="1" smtClean="0">
                <a:cs typeface="Arial" panose="020B0604020202020204" pitchFamily="34" charset="0"/>
              </a:rPr>
              <a:t>rumore</a:t>
            </a:r>
            <a:r>
              <a:rPr lang="en-US" sz="1200" dirty="0" smtClean="0"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cs typeface="Arial" panose="020B0604020202020204" pitchFamily="34" charset="0"/>
              </a:rPr>
              <a:t>medio</a:t>
            </a:r>
            <a:r>
              <a:rPr lang="en-US" sz="1200" dirty="0" smtClean="0">
                <a:cs typeface="Arial" panose="020B0604020202020204" pitchFamily="34" charset="0"/>
              </a:rPr>
              <a:t> (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∆ di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rumore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)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misurato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per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il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Cluster 1 e 2,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definiti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rispettivamente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come </a:t>
            </a:r>
            <a:r>
              <a:rPr lang="it-IT" altLang="it-IT" sz="1200" b="1" dirty="0">
                <a:ea typeface="Times New Roman" pitchFamily="18" charset="0"/>
                <a:cs typeface="Arial" panose="020B0604020202020204" pitchFamily="34" charset="0"/>
              </a:rPr>
              <a:t>δ</a:t>
            </a:r>
            <a:r>
              <a:rPr lang="en-US" altLang="it-IT" sz="1200" b="1" baseline="-30000" dirty="0">
                <a:ea typeface="Times New Roman" pitchFamily="18" charset="0"/>
                <a:cs typeface="Arial" panose="020B0604020202020204" pitchFamily="34" charset="0"/>
              </a:rPr>
              <a:t>C1</a:t>
            </a:r>
            <a:r>
              <a:rPr lang="en-US" altLang="it-IT" sz="1200" b="1" dirty="0">
                <a:ea typeface="Times New Roman" pitchFamily="18" charset="0"/>
                <a:cs typeface="Arial" panose="020B0604020202020204" pitchFamily="34" charset="0"/>
              </a:rPr>
              <a:t>(h) 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e </a:t>
            </a:r>
            <a:r>
              <a:rPr lang="it-IT" altLang="it-IT" sz="1200" b="1" dirty="0" smtClean="0">
                <a:ea typeface="Times New Roman" pitchFamily="18" charset="0"/>
                <a:cs typeface="Arial" panose="020B0604020202020204" pitchFamily="34" charset="0"/>
              </a:rPr>
              <a:t>δ</a:t>
            </a:r>
            <a:r>
              <a:rPr lang="en-US" altLang="it-IT" sz="1200" b="1" baseline="-30000" dirty="0">
                <a:ea typeface="Times New Roman" pitchFamily="18" charset="0"/>
                <a:cs typeface="Arial" panose="020B0604020202020204" pitchFamily="34" charset="0"/>
              </a:rPr>
              <a:t>C2</a:t>
            </a:r>
            <a:r>
              <a:rPr lang="en-US" altLang="it-IT" sz="1200" b="1" dirty="0">
                <a:ea typeface="Times New Roman" pitchFamily="18" charset="0"/>
                <a:cs typeface="Arial" panose="020B0604020202020204" pitchFamily="34" charset="0"/>
              </a:rPr>
              <a:t>(h)</a:t>
            </a:r>
            <a:r>
              <a:rPr lang="en-US" altLang="it-IT" sz="1200" dirty="0">
                <a:ea typeface="Times New Roman" pitchFamily="18" charset="0"/>
                <a:cs typeface="Arial" panose="020B0604020202020204" pitchFamily="34" charset="0"/>
              </a:rPr>
              <a:t>. 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Il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comportamento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acustico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predetto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it-IT" altLang="it-IT" sz="1200" b="1" dirty="0">
                <a:ea typeface="Times New Roman" pitchFamily="18" charset="0"/>
                <a:cs typeface="Arial" panose="020B0604020202020204" pitchFamily="34" charset="0"/>
              </a:rPr>
              <a:t>δ</a:t>
            </a:r>
            <a:r>
              <a:rPr lang="en-US" altLang="it-IT" sz="1200" b="1" baseline="-30000" dirty="0" err="1">
                <a:ea typeface="Times New Roman" pitchFamily="18" charset="0"/>
                <a:cs typeface="Arial" panose="020B0604020202020204" pitchFamily="34" charset="0"/>
              </a:rPr>
              <a:t>pred</a:t>
            </a:r>
            <a:r>
              <a:rPr lang="en-US" altLang="it-IT" sz="1200" b="1" dirty="0">
                <a:ea typeface="Times New Roman" pitchFamily="18" charset="0"/>
                <a:cs typeface="Arial" panose="020B0604020202020204" pitchFamily="34" charset="0"/>
              </a:rPr>
              <a:t>(h</a:t>
            </a:r>
            <a:r>
              <a:rPr lang="en-US" altLang="it-IT" sz="1200" b="1" dirty="0" smtClean="0">
                <a:ea typeface="Times New Roman" pitchFamily="18" charset="0"/>
                <a:cs typeface="Arial" panose="020B0604020202020204" pitchFamily="34" charset="0"/>
              </a:rPr>
              <a:t>)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, per un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dato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valore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di </a:t>
            </a:r>
            <a:r>
              <a:rPr lang="en-US" altLang="it-IT" sz="1200" i="1" dirty="0" smtClean="0">
                <a:ea typeface="Times New Roman" pitchFamily="18" charset="0"/>
                <a:cs typeface="Arial" panose="020B0604020202020204" pitchFamily="34" charset="0"/>
              </a:rPr>
              <a:t>x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, è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ottenuto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normalizzando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I 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valori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di </a:t>
            </a:r>
            <a:r>
              <a:rPr lang="it-IT" altLang="it-IT" sz="1200" dirty="0" smtClean="0">
                <a:ea typeface="Times New Roman" pitchFamily="18" charset="0"/>
                <a:cs typeface="Arial" panose="020B0604020202020204" pitchFamily="34" charset="0"/>
              </a:rPr>
              <a:t>α</a:t>
            </a:r>
            <a:r>
              <a:rPr lang="en-US" altLang="it-IT" sz="1200" baseline="-30000" dirty="0">
                <a:ea typeface="Times New Roman" pitchFamily="18" charset="0"/>
                <a:cs typeface="Arial" panose="020B0604020202020204" pitchFamily="34" charset="0"/>
              </a:rPr>
              <a:t>1,2  </a:t>
            </a:r>
            <a:r>
              <a:rPr lang="en-US" altLang="it-IT" sz="1200" baseline="-30000" dirty="0" smtClean="0">
                <a:ea typeface="Times New Roman" pitchFamily="18" charset="0"/>
                <a:cs typeface="Arial" panose="020B0604020202020204" pitchFamily="34" charset="0"/>
              </a:rPr>
              <a:t>,</a:t>
            </a:r>
            <a:r>
              <a:rPr lang="en-US" altLang="it-IT" sz="1200" dirty="0" err="1" smtClean="0">
                <a:ea typeface="Times New Roman" pitchFamily="18" charset="0"/>
                <a:cs typeface="Arial" panose="020B0604020202020204" pitchFamily="34" charset="0"/>
              </a:rPr>
              <a:t>definiti</a:t>
            </a:r>
            <a:r>
              <a:rPr lang="en-US" altLang="it-IT" sz="1200" dirty="0" smtClean="0">
                <a:ea typeface="Times New Roman" pitchFamily="18" charset="0"/>
                <a:cs typeface="Arial" panose="020B0604020202020204" pitchFamily="34" charset="0"/>
              </a:rPr>
              <a:t> con </a:t>
            </a:r>
            <a:r>
              <a:rPr lang="it-IT" altLang="it-IT" sz="1200" dirty="0" smtClean="0">
                <a:ea typeface="Times New Roman" pitchFamily="18" charset="0"/>
                <a:cs typeface="Arial" panose="020B0604020202020204" pitchFamily="34" charset="0"/>
              </a:rPr>
              <a:t>β:</a:t>
            </a:r>
            <a:endParaRPr lang="it-IT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745163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565254" y="4029569"/>
            <a:ext cx="344494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1400" dirty="0" smtClean="0"/>
              <a:t>Distribuzione di frequenza del parametro </a:t>
            </a:r>
            <a:r>
              <a:rPr lang="it-IT" sz="1400" i="1" dirty="0" smtClean="0"/>
              <a:t>X</a:t>
            </a:r>
            <a:r>
              <a:rPr lang="it-IT" sz="1400" dirty="0" smtClean="0"/>
              <a:t> (istogramma), per tutte le strade dell’area pilota, e funzione di probabilità  (curva blu) per il campione di strade monitorate</a:t>
            </a:r>
            <a:endParaRPr lang="it-IT" sz="1400" dirty="0"/>
          </a:p>
        </p:txBody>
      </p:sp>
      <p:sp>
        <p:nvSpPr>
          <p:cNvPr id="4" name="Rettangolo 3"/>
          <p:cNvSpPr/>
          <p:nvPr/>
        </p:nvSpPr>
        <p:spPr>
          <a:xfrm>
            <a:off x="242768" y="2262772"/>
            <a:ext cx="8858695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1400" dirty="0" smtClean="0"/>
              <a:t>Il </a:t>
            </a:r>
            <a:r>
              <a:rPr lang="en-US" sz="1400" dirty="0" err="1" smtClean="0"/>
              <a:t>parametro</a:t>
            </a:r>
            <a:r>
              <a:rPr lang="en-US" sz="1400" dirty="0" smtClean="0"/>
              <a:t>  </a:t>
            </a:r>
            <a:r>
              <a:rPr lang="en-US" sz="1400" i="1" dirty="0" smtClean="0"/>
              <a:t>X = </a:t>
            </a:r>
            <a:r>
              <a:rPr lang="en-US" sz="1400" i="1" dirty="0" err="1" smtClean="0"/>
              <a:t>LogT</a:t>
            </a:r>
            <a:r>
              <a:rPr lang="en-US" sz="1400" i="1" baseline="-25000" dirty="0" err="1" smtClean="0"/>
              <a:t>T</a:t>
            </a:r>
            <a:r>
              <a:rPr lang="en-US" sz="1400" i="1" dirty="0" smtClean="0"/>
              <a:t> </a:t>
            </a:r>
            <a:r>
              <a:rPr lang="en-US" sz="1400" dirty="0" smtClean="0"/>
              <a:t>è </a:t>
            </a:r>
            <a:r>
              <a:rPr lang="en-US" sz="1400" dirty="0" err="1" smtClean="0"/>
              <a:t>stato</a:t>
            </a:r>
            <a:r>
              <a:rPr lang="en-US" sz="1400" dirty="0" smtClean="0"/>
              <a:t> </a:t>
            </a:r>
            <a:r>
              <a:rPr lang="en-US" sz="1400" dirty="0" err="1" smtClean="0"/>
              <a:t>calcolato</a:t>
            </a:r>
            <a:r>
              <a:rPr lang="en-US" sz="1400" dirty="0" smtClean="0"/>
              <a:t> per </a:t>
            </a:r>
            <a:r>
              <a:rPr lang="en-US" sz="1400" dirty="0" err="1" smtClean="0"/>
              <a:t>tutti</a:t>
            </a:r>
            <a:r>
              <a:rPr lang="en-US" sz="1400" dirty="0" smtClean="0"/>
              <a:t> </a:t>
            </a:r>
            <a:r>
              <a:rPr lang="en-US" sz="1400" dirty="0" err="1" smtClean="0"/>
              <a:t>gli</a:t>
            </a:r>
            <a:r>
              <a:rPr lang="en-US" sz="1400" dirty="0" smtClean="0"/>
              <a:t> </a:t>
            </a:r>
            <a:r>
              <a:rPr lang="en-US" sz="1400" dirty="0" err="1" smtClean="0"/>
              <a:t>archi</a:t>
            </a:r>
            <a:r>
              <a:rPr lang="en-US" sz="1400" dirty="0" smtClean="0"/>
              <a:t> </a:t>
            </a:r>
            <a:r>
              <a:rPr lang="en-US" sz="1400" dirty="0" err="1" smtClean="0"/>
              <a:t>all’interno</a:t>
            </a:r>
            <a:r>
              <a:rPr lang="en-US" sz="1400" dirty="0" smtClean="0"/>
              <a:t> </a:t>
            </a:r>
            <a:r>
              <a:rPr lang="en-US" sz="1400" dirty="0" err="1" smtClean="0"/>
              <a:t>dell’area</a:t>
            </a:r>
            <a:r>
              <a:rPr lang="en-US" sz="1400" dirty="0" smtClean="0"/>
              <a:t> </a:t>
            </a:r>
            <a:r>
              <a:rPr lang="en-US" sz="1400" dirty="0" err="1" smtClean="0"/>
              <a:t>pilota</a:t>
            </a:r>
            <a:r>
              <a:rPr lang="en-US" sz="1400" dirty="0" smtClean="0"/>
              <a:t> di Milano (circa 2000 </a:t>
            </a:r>
            <a:r>
              <a:rPr lang="en-US" sz="1400" dirty="0" err="1" smtClean="0"/>
              <a:t>strade</a:t>
            </a:r>
            <a:r>
              <a:rPr lang="en-US" sz="1400" dirty="0" smtClean="0"/>
              <a:t>)</a:t>
            </a:r>
            <a:r>
              <a:rPr lang="it-IT" sz="1400" dirty="0" smtClean="0"/>
              <a:t>.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it-IT" sz="1400" dirty="0" smtClean="0"/>
              <a:t>La sua distribuzione è confrontata con la distribuzione della funzione di probabilità P(x) ottenuta dalle 93 misure di rumore sperimentali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9608" y="1356990"/>
            <a:ext cx="846351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it-IT" b="1" dirty="0" smtClean="0"/>
              <a:t>Aggregazione degli archi stradali per il </a:t>
            </a:r>
            <a:r>
              <a:rPr lang="it-IT" b="1" i="1" dirty="0" smtClean="0"/>
              <a:t>parametro non acustico </a:t>
            </a:r>
            <a:r>
              <a:rPr lang="it-IT" b="1" dirty="0" smtClean="0"/>
              <a:t>selezionato </a:t>
            </a:r>
          </a:p>
          <a:p>
            <a:pPr algn="ctr">
              <a:lnSpc>
                <a:spcPts val="2500"/>
              </a:lnSpc>
            </a:pPr>
            <a:r>
              <a:rPr lang="it-IT" b="1" i="1" dirty="0" smtClean="0"/>
              <a:t>X=</a:t>
            </a:r>
            <a:r>
              <a:rPr lang="it-IT" b="1" i="1" dirty="0" err="1" smtClean="0"/>
              <a:t>LogT</a:t>
            </a:r>
            <a:r>
              <a:rPr lang="it-IT" b="1" i="1" baseline="-25000" dirty="0" err="1" smtClean="0"/>
              <a:t>T</a:t>
            </a:r>
            <a:endParaRPr lang="it-IT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30729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63524" y="2284238"/>
            <a:ext cx="8187065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en-US" sz="1400" dirty="0" smtClean="0"/>
              <a:t>Da </a:t>
            </a:r>
            <a:r>
              <a:rPr lang="en-US" sz="1400" dirty="0" err="1" smtClean="0"/>
              <a:t>questa</a:t>
            </a:r>
            <a:r>
              <a:rPr lang="en-US" sz="1400" dirty="0" smtClean="0"/>
              <a:t> </a:t>
            </a:r>
            <a:r>
              <a:rPr lang="en-US" sz="1400" dirty="0" err="1" smtClean="0"/>
              <a:t>distribuzione</a:t>
            </a:r>
            <a:r>
              <a:rPr lang="en-US" sz="1400" dirty="0" smtClean="0"/>
              <a:t> </a:t>
            </a:r>
            <a:r>
              <a:rPr lang="en-US" sz="1400" dirty="0" err="1" smtClean="0"/>
              <a:t>sono</a:t>
            </a:r>
            <a:r>
              <a:rPr lang="en-US" sz="1400" dirty="0" smtClean="0"/>
              <a:t> </a:t>
            </a:r>
            <a:r>
              <a:rPr lang="en-US" sz="1400" dirty="0" err="1" smtClean="0"/>
              <a:t>stati</a:t>
            </a:r>
            <a:r>
              <a:rPr lang="en-US" sz="1400" dirty="0" smtClean="0"/>
              <a:t> </a:t>
            </a:r>
            <a:r>
              <a:rPr lang="en-US" sz="1400" dirty="0" err="1" smtClean="0"/>
              <a:t>scelti</a:t>
            </a:r>
            <a:r>
              <a:rPr lang="en-US" sz="1400" dirty="0" smtClean="0"/>
              <a:t> 6 </a:t>
            </a:r>
            <a:r>
              <a:rPr lang="en-US" sz="1400" dirty="0" err="1" smtClean="0"/>
              <a:t>intervalli</a:t>
            </a:r>
            <a:r>
              <a:rPr lang="en-US" sz="1400" dirty="0" smtClean="0"/>
              <a:t> di </a:t>
            </a:r>
            <a:r>
              <a:rPr lang="en-US" sz="1400" i="1" dirty="0" smtClean="0"/>
              <a:t>X </a:t>
            </a:r>
            <a:r>
              <a:rPr lang="en-US" sz="1400" dirty="0" smtClean="0"/>
              <a:t>in </a:t>
            </a:r>
            <a:r>
              <a:rPr lang="en-US" sz="1400" dirty="0" err="1" smtClean="0"/>
              <a:t>modo</a:t>
            </a:r>
            <a:r>
              <a:rPr lang="en-US" sz="1400" dirty="0" smtClean="0"/>
              <a:t> da </a:t>
            </a:r>
            <a:r>
              <a:rPr lang="en-US" sz="1400" dirty="0" err="1" smtClean="0"/>
              <a:t>avere</a:t>
            </a:r>
            <a:r>
              <a:rPr lang="en-US" sz="1400" dirty="0" smtClean="0"/>
              <a:t> 6 </a:t>
            </a:r>
            <a:r>
              <a:rPr lang="en-US" sz="1400" dirty="0" err="1" smtClean="0"/>
              <a:t>gruppi</a:t>
            </a:r>
            <a:r>
              <a:rPr lang="en-US" sz="1400" dirty="0" smtClean="0"/>
              <a:t> di </a:t>
            </a:r>
            <a:r>
              <a:rPr lang="en-US" sz="1400" dirty="0" err="1" smtClean="0"/>
              <a:t>strade</a:t>
            </a:r>
            <a:r>
              <a:rPr lang="en-US" sz="1400" dirty="0" smtClean="0"/>
              <a:t> </a:t>
            </a:r>
            <a:r>
              <a:rPr lang="en-US" sz="1400" dirty="0" err="1" smtClean="0"/>
              <a:t>equamente</a:t>
            </a:r>
            <a:r>
              <a:rPr lang="en-US" sz="1400" dirty="0" smtClean="0"/>
              <a:t> </a:t>
            </a:r>
            <a:r>
              <a:rPr lang="en-US" sz="1400" dirty="0" err="1" smtClean="0"/>
              <a:t>popolati</a:t>
            </a:r>
            <a:r>
              <a:rPr lang="en-US" sz="1400" dirty="0" smtClean="0"/>
              <a:t>.</a:t>
            </a:r>
            <a:endParaRPr lang="en-US" sz="1400" dirty="0"/>
          </a:p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en-US" sz="1400" dirty="0" smtClean="0"/>
              <a:t>Ad </a:t>
            </a:r>
            <a:r>
              <a:rPr lang="en-US" sz="1400" dirty="0" err="1" smtClean="0"/>
              <a:t>ogni</a:t>
            </a:r>
            <a:r>
              <a:rPr lang="en-US" sz="1400" dirty="0" smtClean="0"/>
              <a:t> </a:t>
            </a:r>
            <a:r>
              <a:rPr lang="en-US" sz="1400" dirty="0" err="1" smtClean="0"/>
              <a:t>gruppo</a:t>
            </a:r>
            <a:r>
              <a:rPr lang="en-US" sz="1400" dirty="0" smtClean="0"/>
              <a:t> di </a:t>
            </a:r>
            <a:r>
              <a:rPr lang="en-US" sz="1400" i="1" dirty="0" smtClean="0"/>
              <a:t>X</a:t>
            </a:r>
            <a:r>
              <a:rPr lang="en-US" sz="1400" dirty="0" smtClean="0"/>
              <a:t> </a:t>
            </a:r>
            <a:r>
              <a:rPr lang="en-US" sz="1400" dirty="0" err="1" smtClean="0"/>
              <a:t>sarà</a:t>
            </a:r>
            <a:r>
              <a:rPr lang="en-US" sz="1400" dirty="0" smtClean="0"/>
              <a:t> </a:t>
            </a:r>
            <a:r>
              <a:rPr lang="en-US" sz="1400" dirty="0" err="1" smtClean="0"/>
              <a:t>associata</a:t>
            </a:r>
            <a:r>
              <a:rPr lang="en-US" sz="1400" dirty="0" smtClean="0"/>
              <a:t>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mappa</a:t>
            </a:r>
            <a:r>
              <a:rPr lang="en-US" sz="1400" dirty="0" smtClean="0"/>
              <a:t> </a:t>
            </a:r>
            <a:r>
              <a:rPr lang="en-US" sz="1400" dirty="0" err="1" smtClean="0"/>
              <a:t>acustica</a:t>
            </a:r>
            <a:r>
              <a:rPr lang="en-US" sz="1400" dirty="0" smtClean="0"/>
              <a:t>, </a:t>
            </a:r>
            <a:r>
              <a:rPr lang="en-US" sz="1400" dirty="0" err="1" smtClean="0"/>
              <a:t>che</a:t>
            </a:r>
            <a:r>
              <a:rPr lang="en-US" sz="1400" dirty="0" smtClean="0"/>
              <a:t> </a:t>
            </a:r>
            <a:r>
              <a:rPr lang="en-US" sz="1400" dirty="0" err="1" smtClean="0"/>
              <a:t>sarà</a:t>
            </a:r>
            <a:r>
              <a:rPr lang="en-US" sz="1400" dirty="0" smtClean="0"/>
              <a:t> </a:t>
            </a:r>
            <a:r>
              <a:rPr lang="en-US" sz="1400" dirty="0" err="1" smtClean="0"/>
              <a:t>aggiornata</a:t>
            </a:r>
            <a:r>
              <a:rPr lang="en-US" sz="1400" dirty="0" smtClean="0"/>
              <a:t> in tempo </a:t>
            </a:r>
            <a:r>
              <a:rPr lang="en-US" sz="1400" dirty="0" err="1" smtClean="0"/>
              <a:t>reale</a:t>
            </a:r>
            <a:r>
              <a:rPr lang="en-US" sz="1400" dirty="0" smtClean="0"/>
              <a:t> </a:t>
            </a:r>
            <a:r>
              <a:rPr lang="en-US" sz="1400" dirty="0" err="1" smtClean="0"/>
              <a:t>misurando</a:t>
            </a:r>
            <a:r>
              <a:rPr lang="en-US" sz="1400" dirty="0" smtClean="0"/>
              <a:t> </a:t>
            </a:r>
            <a:r>
              <a:rPr lang="en-US" sz="1400" dirty="0" err="1" smtClean="0"/>
              <a:t>l’andamento</a:t>
            </a:r>
            <a:r>
              <a:rPr lang="en-US" sz="1400" dirty="0" smtClean="0"/>
              <a:t> del </a:t>
            </a:r>
            <a:r>
              <a:rPr lang="en-US" sz="1400" dirty="0" err="1" smtClean="0"/>
              <a:t>rumore</a:t>
            </a:r>
            <a:r>
              <a:rPr lang="en-US" sz="1400" dirty="0" smtClean="0"/>
              <a:t> in </a:t>
            </a:r>
            <a:r>
              <a:rPr lang="en-US" sz="1400" dirty="0" err="1" smtClean="0"/>
              <a:t>poche</a:t>
            </a:r>
            <a:r>
              <a:rPr lang="en-US" sz="1400" dirty="0" smtClean="0"/>
              <a:t> </a:t>
            </a:r>
            <a:r>
              <a:rPr lang="en-US" sz="1400" dirty="0" err="1" smtClean="0"/>
              <a:t>posizioni</a:t>
            </a:r>
            <a:r>
              <a:rPr lang="en-US" sz="1400" dirty="0" smtClean="0"/>
              <a:t> </a:t>
            </a:r>
            <a:r>
              <a:rPr lang="en-US" sz="1400" dirty="0" err="1" smtClean="0"/>
              <a:t>selezionate</a:t>
            </a:r>
            <a:r>
              <a:rPr lang="en-US" sz="1400" dirty="0" smtClean="0"/>
              <a:t> </a:t>
            </a:r>
            <a:r>
              <a:rPr lang="en-US" sz="1400" dirty="0" err="1" smtClean="0"/>
              <a:t>all’interno</a:t>
            </a:r>
            <a:r>
              <a:rPr lang="en-US" sz="1400" dirty="0" smtClean="0"/>
              <a:t> di </a:t>
            </a:r>
            <a:r>
              <a:rPr lang="en-US" sz="1400" dirty="0" err="1" smtClean="0"/>
              <a:t>ogni</a:t>
            </a:r>
            <a:r>
              <a:rPr lang="en-US" sz="1400" dirty="0" smtClean="0"/>
              <a:t> </a:t>
            </a:r>
            <a:r>
              <a:rPr lang="en-US" sz="1400" dirty="0" err="1" smtClean="0"/>
              <a:t>gruppo</a:t>
            </a:r>
            <a:endParaRPr lang="it-IT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0" r="19702"/>
          <a:stretch/>
        </p:blipFill>
        <p:spPr bwMode="auto">
          <a:xfrm>
            <a:off x="255167" y="3555064"/>
            <a:ext cx="3455583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096872"/>
              </p:ext>
            </p:extLst>
          </p:nvPr>
        </p:nvGraphicFramePr>
        <p:xfrm>
          <a:off x="3883094" y="4085983"/>
          <a:ext cx="5095747" cy="897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8482"/>
                <a:gridCol w="723621"/>
                <a:gridCol w="695205"/>
                <a:gridCol w="695205"/>
                <a:gridCol w="695205"/>
                <a:gridCol w="695205"/>
                <a:gridCol w="662824"/>
              </a:tblGrid>
              <a:tr h="328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Range of </a:t>
                      </a:r>
                      <a:r>
                        <a:rPr lang="en-GB" sz="1200" i="1" dirty="0" smtClean="0">
                          <a:effectLst/>
                        </a:rPr>
                        <a:t>X</a:t>
                      </a:r>
                      <a:endParaRPr lang="it-IT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0,0 – </a:t>
                      </a:r>
                      <a:r>
                        <a:rPr lang="en-GB" sz="1200" dirty="0" smtClean="0">
                          <a:effectLst/>
                        </a:rPr>
                        <a:t>3,0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3,0 </a:t>
                      </a:r>
                      <a:r>
                        <a:rPr lang="en-GB" sz="1200" dirty="0">
                          <a:effectLst/>
                        </a:rPr>
                        <a:t>- 3,5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3,5 - 3,9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3,9 - 4,2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4,2 - 4,5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4,5- 5,2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β</a:t>
                      </a:r>
                      <a:r>
                        <a:rPr lang="en-GB" sz="1200" baseline="-250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0,99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0,81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0,63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0,50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0,41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0,16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β</a:t>
                      </a:r>
                      <a:r>
                        <a:rPr lang="en-GB" sz="1200" baseline="-250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0,01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0,19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0,37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0,50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0,59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0,84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4159539" y="381525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 err="1" smtClean="0"/>
              <a:t>Valori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medi</a:t>
            </a:r>
            <a:r>
              <a:rPr lang="en-US" sz="1200" b="1" dirty="0" smtClean="0"/>
              <a:t> di </a:t>
            </a:r>
            <a:r>
              <a:rPr lang="it-IT" sz="1200" b="1" dirty="0" smtClean="0"/>
              <a:t>β </a:t>
            </a:r>
            <a:r>
              <a:rPr lang="en-US" sz="1200" b="1" dirty="0" smtClean="0"/>
              <a:t>per </a:t>
            </a:r>
            <a:r>
              <a:rPr lang="en-US" sz="1200" b="1" dirty="0"/>
              <a:t>i</a:t>
            </a:r>
            <a:r>
              <a:rPr lang="en-US" sz="1200" b="1" dirty="0" smtClean="0"/>
              <a:t> 6 </a:t>
            </a:r>
            <a:r>
              <a:rPr lang="en-US" sz="1200" b="1" dirty="0" err="1" smtClean="0"/>
              <a:t>gruppi</a:t>
            </a:r>
            <a:r>
              <a:rPr lang="en-US" sz="1200" b="1" dirty="0" smtClean="0"/>
              <a:t> di x </a:t>
            </a:r>
            <a:r>
              <a:rPr lang="en-US" sz="1200" b="1" dirty="0"/>
              <a:t>= log T</a:t>
            </a:r>
            <a:r>
              <a:rPr lang="en-US" sz="1200" b="1" baseline="-25000" dirty="0"/>
              <a:t>T</a:t>
            </a:r>
            <a:r>
              <a:rPr lang="en-US" sz="1200" b="1" dirty="0"/>
              <a:t>.</a:t>
            </a:r>
            <a:endParaRPr lang="it-IT" sz="1200" dirty="0"/>
          </a:p>
        </p:txBody>
      </p:sp>
      <p:sp>
        <p:nvSpPr>
          <p:cNvPr id="6" name="Rettangolo 5"/>
          <p:cNvSpPr/>
          <p:nvPr/>
        </p:nvSpPr>
        <p:spPr>
          <a:xfrm>
            <a:off x="3891518" y="5133047"/>
            <a:ext cx="5050465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US" sz="1200" dirty="0" err="1" smtClean="0"/>
              <a:t>Questi</a:t>
            </a:r>
            <a:r>
              <a:rPr lang="en-US" sz="1200" dirty="0" smtClean="0"/>
              <a:t> </a:t>
            </a:r>
            <a:r>
              <a:rPr lang="en-US" sz="1200" dirty="0" err="1" smtClean="0"/>
              <a:t>valori</a:t>
            </a:r>
            <a:r>
              <a:rPr lang="en-US" sz="1200" dirty="0" smtClean="0"/>
              <a:t> </a:t>
            </a:r>
            <a:r>
              <a:rPr lang="en-US" sz="1200" dirty="0" err="1" smtClean="0"/>
              <a:t>medi</a:t>
            </a:r>
            <a:r>
              <a:rPr lang="en-US" sz="1200" dirty="0" smtClean="0"/>
              <a:t> di </a:t>
            </a:r>
            <a:r>
              <a:rPr lang="it-IT" sz="1200" dirty="0" smtClean="0"/>
              <a:t>β</a:t>
            </a:r>
            <a:r>
              <a:rPr lang="en-US" sz="1200" dirty="0" smtClean="0"/>
              <a:t> </a:t>
            </a:r>
            <a:r>
              <a:rPr lang="en-US" sz="1200" dirty="0" err="1" smtClean="0"/>
              <a:t>possono</a:t>
            </a:r>
            <a:r>
              <a:rPr lang="en-US" sz="1200" dirty="0" smtClean="0"/>
              <a:t> </a:t>
            </a:r>
            <a:r>
              <a:rPr lang="en-US" sz="1200" dirty="0" err="1" smtClean="0"/>
              <a:t>essere</a:t>
            </a:r>
            <a:r>
              <a:rPr lang="en-US" sz="1200" dirty="0" smtClean="0"/>
              <a:t> </a:t>
            </a:r>
            <a:r>
              <a:rPr lang="en-US" sz="1200" dirty="0" err="1" smtClean="0"/>
              <a:t>impiegati</a:t>
            </a:r>
            <a:r>
              <a:rPr lang="en-US" sz="1200" dirty="0" smtClean="0"/>
              <a:t> </a:t>
            </a:r>
            <a:r>
              <a:rPr lang="en-US" sz="1200" dirty="0" err="1" smtClean="0"/>
              <a:t>nell’equazione</a:t>
            </a:r>
            <a:r>
              <a:rPr lang="en-US" sz="1200" dirty="0" smtClean="0"/>
              <a:t>: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it-IT" sz="1200" b="1" dirty="0" smtClean="0"/>
              <a:t>	δ</a:t>
            </a:r>
            <a:r>
              <a:rPr lang="en-US" sz="1200" b="1" baseline="-25000" dirty="0" err="1"/>
              <a:t>pred</a:t>
            </a:r>
            <a:r>
              <a:rPr lang="en-US" sz="1200" b="1" dirty="0"/>
              <a:t>(h) = </a:t>
            </a:r>
            <a:r>
              <a:rPr lang="it-IT" sz="1200" b="1" dirty="0"/>
              <a:t>β</a:t>
            </a:r>
            <a:r>
              <a:rPr lang="en-US" sz="1200" b="1" baseline="-25000" dirty="0"/>
              <a:t>1</a:t>
            </a:r>
            <a:r>
              <a:rPr lang="en-US" sz="1200" b="1" dirty="0"/>
              <a:t>* </a:t>
            </a:r>
            <a:r>
              <a:rPr lang="it-IT" sz="1200" b="1" dirty="0"/>
              <a:t>δ</a:t>
            </a:r>
            <a:r>
              <a:rPr lang="en-US" sz="1200" b="1" baseline="-25000" dirty="0"/>
              <a:t>C1</a:t>
            </a:r>
            <a:r>
              <a:rPr lang="en-US" sz="1200" b="1" dirty="0"/>
              <a:t>(h) + </a:t>
            </a:r>
            <a:r>
              <a:rPr lang="it-IT" sz="1200" b="1" dirty="0"/>
              <a:t>β</a:t>
            </a:r>
            <a:r>
              <a:rPr lang="en-US" sz="1200" b="1" baseline="-25000" dirty="0"/>
              <a:t>2</a:t>
            </a:r>
            <a:r>
              <a:rPr lang="en-US" sz="1200" b="1" dirty="0"/>
              <a:t>* </a:t>
            </a:r>
            <a:r>
              <a:rPr lang="it-IT" sz="1200" b="1" dirty="0"/>
              <a:t>δ</a:t>
            </a:r>
            <a:r>
              <a:rPr lang="en-US" sz="1200" b="1" baseline="-25000" dirty="0"/>
              <a:t>C2</a:t>
            </a:r>
            <a:r>
              <a:rPr lang="en-US" sz="1200" b="1" dirty="0"/>
              <a:t>(h) </a:t>
            </a:r>
            <a:endParaRPr lang="en-US" sz="1200" dirty="0"/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US" sz="1200" dirty="0"/>
              <a:t>p</a:t>
            </a:r>
            <a:r>
              <a:rPr lang="en-US" sz="1200" dirty="0" smtClean="0"/>
              <a:t>er la </a:t>
            </a:r>
            <a:r>
              <a:rPr lang="en-US" sz="1200" dirty="0" err="1" smtClean="0"/>
              <a:t>previsione</a:t>
            </a:r>
            <a:r>
              <a:rPr lang="en-US" sz="1200" dirty="0" smtClean="0"/>
              <a:t> del </a:t>
            </a:r>
            <a:r>
              <a:rPr lang="en-US" sz="1200" dirty="0" err="1" smtClean="0"/>
              <a:t>rumore</a:t>
            </a:r>
            <a:r>
              <a:rPr lang="en-US" sz="1200" dirty="0" smtClean="0"/>
              <a:t> da </a:t>
            </a:r>
            <a:r>
              <a:rPr lang="en-US" sz="1200" dirty="0" err="1" smtClean="0"/>
              <a:t>traffico</a:t>
            </a:r>
            <a:r>
              <a:rPr lang="en-US" sz="1200" dirty="0" smtClean="0"/>
              <a:t> </a:t>
            </a:r>
            <a:r>
              <a:rPr lang="en-US" sz="1200" dirty="0" err="1" smtClean="0"/>
              <a:t>associato</a:t>
            </a:r>
            <a:r>
              <a:rPr lang="en-US" sz="1200" dirty="0" smtClean="0"/>
              <a:t> </a:t>
            </a:r>
            <a:r>
              <a:rPr lang="en-US" sz="1200" dirty="0" err="1" smtClean="0"/>
              <a:t>alle</a:t>
            </a:r>
            <a:r>
              <a:rPr lang="en-US" sz="1200" dirty="0" smtClean="0"/>
              <a:t> </a:t>
            </a:r>
            <a:r>
              <a:rPr lang="en-US" sz="1200" dirty="0" err="1" smtClean="0"/>
              <a:t>strade</a:t>
            </a:r>
            <a:r>
              <a:rPr lang="en-US" sz="1200" dirty="0" smtClean="0"/>
              <a:t> </a:t>
            </a:r>
            <a:r>
              <a:rPr lang="en-US" sz="1200" dirty="0" err="1" smtClean="0"/>
              <a:t>che</a:t>
            </a:r>
            <a:r>
              <a:rPr lang="en-US" sz="1200" dirty="0" smtClean="0"/>
              <a:t> </a:t>
            </a:r>
            <a:r>
              <a:rPr lang="en-US" sz="1200" dirty="0" err="1" smtClean="0"/>
              <a:t>appartengono</a:t>
            </a:r>
            <a:r>
              <a:rPr lang="en-US" sz="1200" dirty="0" smtClean="0"/>
              <a:t> a un </a:t>
            </a:r>
            <a:r>
              <a:rPr lang="en-US" sz="1200" dirty="0" err="1" smtClean="0"/>
              <a:t>dato</a:t>
            </a:r>
            <a:r>
              <a:rPr lang="en-US" sz="1200" dirty="0" smtClean="0"/>
              <a:t> </a:t>
            </a:r>
            <a:r>
              <a:rPr lang="en-US" sz="1200" dirty="0" err="1" smtClean="0"/>
              <a:t>gruppo</a:t>
            </a:r>
            <a:endParaRPr lang="it-IT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9608" y="1356990"/>
            <a:ext cx="846351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it-IT" b="1" dirty="0" smtClean="0"/>
              <a:t>Aggregazione degli archi stradali per il </a:t>
            </a:r>
            <a:r>
              <a:rPr lang="it-IT" b="1" i="1" dirty="0" smtClean="0"/>
              <a:t>parametro non acustico </a:t>
            </a:r>
            <a:r>
              <a:rPr lang="it-IT" b="1" dirty="0" smtClean="0"/>
              <a:t>selezionato </a:t>
            </a:r>
          </a:p>
          <a:p>
            <a:pPr algn="ctr">
              <a:lnSpc>
                <a:spcPts val="2500"/>
              </a:lnSpc>
            </a:pPr>
            <a:r>
              <a:rPr lang="it-IT" b="1" i="1" dirty="0" smtClean="0"/>
              <a:t>X=</a:t>
            </a:r>
            <a:r>
              <a:rPr lang="it-IT" b="1" i="1" dirty="0" err="1" smtClean="0"/>
              <a:t>LogT</a:t>
            </a:r>
            <a:r>
              <a:rPr lang="it-IT" b="1" i="1" baseline="-25000" dirty="0" err="1" smtClean="0"/>
              <a:t>T</a:t>
            </a:r>
            <a:endParaRPr lang="it-IT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17626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955593"/>
              </p:ext>
            </p:extLst>
          </p:nvPr>
        </p:nvGraphicFramePr>
        <p:xfrm>
          <a:off x="457200" y="1984671"/>
          <a:ext cx="8229600" cy="4280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213"/>
                <a:gridCol w="482255"/>
                <a:gridCol w="882213"/>
                <a:gridCol w="482255"/>
                <a:gridCol w="882213"/>
                <a:gridCol w="482255"/>
                <a:gridCol w="882213"/>
                <a:gridCol w="483900"/>
                <a:gridCol w="923361"/>
                <a:gridCol w="483900"/>
                <a:gridCol w="882213"/>
                <a:gridCol w="480609"/>
              </a:tblGrid>
              <a:tr h="25545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Group 1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Group 2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Group 3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Group 4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Group 5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Group 6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22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</a:rPr>
                        <a:t>0,0-3,0</a:t>
                      </a:r>
                      <a:endParaRPr lang="it-IT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endParaRPr lang="it-IT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</a:rPr>
                        <a:t>3,0-3,5</a:t>
                      </a:r>
                      <a:endParaRPr lang="it-IT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endParaRPr lang="it-IT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</a:rPr>
                        <a:t>3,5-3,9</a:t>
                      </a:r>
                      <a:endParaRPr lang="it-IT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endParaRPr lang="it-IT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</a:rPr>
                        <a:t>3,9-4,2</a:t>
                      </a:r>
                      <a:endParaRPr lang="it-IT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endParaRPr lang="it-IT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</a:rPr>
                        <a:t>4,2-4,5</a:t>
                      </a:r>
                      <a:endParaRPr lang="it-IT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endParaRPr lang="it-IT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</a:rPr>
                        <a:t>4,5-5,2</a:t>
                      </a:r>
                      <a:endParaRPr lang="it-IT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endParaRPr lang="it-IT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9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10531:10532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0,24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2168:10517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9247:9342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0,17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3103:8808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12039:16188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Stelvio_H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</a:tr>
              <a:tr h="189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12093:13727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2953:11972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11845:11847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0,19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11927:12023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3121:16188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11985:11986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</a:tr>
              <a:tr h="189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11966:11967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2953:3124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12161:12193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0,19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8808:11926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6974:12039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Murat_A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</a:tr>
              <a:tr h="189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11966:33166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2158:13703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0,24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12167:12193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0,19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Fermi_AD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3064:8774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2160:11984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</a:tr>
              <a:tr h="189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12092:13727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0,32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3154:11639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12157:12194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0,19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3103:11927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8774:12026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11984:11985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</a:tr>
              <a:tr h="189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3029:3042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0,33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3165:11995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0,26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12161:12194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0,19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3132:11965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6974:12008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Zara_K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</a:tr>
              <a:tr h="189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20540:31375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0,33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23024:23028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3939:13730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0,20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11926:11965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12994:13767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Zara_L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</a:tr>
              <a:tr h="189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3965:3968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0,33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23028:23033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2479:31157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0,20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Pirelli_C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3168:12008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Zara_M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</a:tr>
              <a:tr h="189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2172:27405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0,34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23035:23036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2103:8286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0,20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Pirelli_D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3031:3907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Sauro_A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</a:tr>
              <a:tr h="189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27405:31375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0,34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3668:23035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2116:9353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0,21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Emanueli_D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2108:27223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Zara_D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</a:tr>
              <a:tr h="189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3397:12121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0,34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2769:12083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12035:16179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0,21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Emanueli_E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2141:27223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Zara_C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</a:tr>
              <a:tr h="189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4196:12121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0,34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2527:23161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16178:16179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0,21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3931:10314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12026:16189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Zara_E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</a:tr>
              <a:tr h="189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5049:5051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0,34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2527:2554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2156:8286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0,21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3094:12023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3121:16189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Zara_N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</a:tr>
              <a:tr h="189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34391:34392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0,35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11968:11969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3921:4065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0,21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10313:10314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2093:31418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Zara_O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</a:tr>
              <a:tr h="189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34392:34393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0,35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3934:13721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0,28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27227:31381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0,21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3095:3096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3064:12024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Zara_B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</a:tr>
              <a:tr h="189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3032:3041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0,36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3935:13721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0,28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27227:31383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0,21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3095:3102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12145:12146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Istria_A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</a:tr>
              <a:tr h="189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3032:6031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0,36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2538:23161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0,28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2083:2162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0,21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3172:3173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12146:12147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Gioia_M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</a:tr>
              <a:tr h="189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3042:6032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0,36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5049:13710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0,28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12103:16003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3173:13822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Pasta_A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Fermi_AA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</a:tr>
              <a:tr h="189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6031:6032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0,36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16019:23024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0,28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12104:16003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Cozzi_G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Girardengo_B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Fermi_AB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</a:tr>
              <a:tr h="1986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3382:12017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0,36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5047:16019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0,28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11887:31396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10322:16000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</a:t>
                      </a:r>
                      <a:endParaRPr lang="it-IT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Girardengo_C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Fermi_Z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</a:t>
                      </a:r>
                      <a:endParaRPr lang="it-IT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552893" y="1498640"/>
            <a:ext cx="7740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Identification of monitoring network sites inside Zone </a:t>
            </a:r>
            <a:r>
              <a:rPr lang="en-GB" sz="1600" b="1" dirty="0" smtClean="0"/>
              <a:t>9 (</a:t>
            </a:r>
            <a:r>
              <a:rPr lang="en-GB" sz="1600" b="1" i="1" dirty="0" smtClean="0"/>
              <a:t>Milan pilot area</a:t>
            </a:r>
            <a:r>
              <a:rPr lang="en-GB" sz="1600" b="1" dirty="0" smtClean="0"/>
              <a:t>)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3574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29464" r="5125" b="3403"/>
          <a:stretch/>
        </p:blipFill>
        <p:spPr>
          <a:xfrm>
            <a:off x="308318" y="1412776"/>
            <a:ext cx="4892233" cy="5094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21667" r="4727" b="21111"/>
          <a:stretch/>
        </p:blipFill>
        <p:spPr>
          <a:xfrm>
            <a:off x="391129" y="1466116"/>
            <a:ext cx="759376" cy="6883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4" name="Gruppo 3"/>
          <p:cNvGrpSpPr/>
          <p:nvPr/>
        </p:nvGrpSpPr>
        <p:grpSpPr>
          <a:xfrm>
            <a:off x="5957885" y="3247349"/>
            <a:ext cx="2378020" cy="2867452"/>
            <a:chOff x="9168939" y="4045474"/>
            <a:chExt cx="2378020" cy="2867452"/>
          </a:xfrm>
        </p:grpSpPr>
        <p:sp>
          <p:nvSpPr>
            <p:cNvPr id="5" name="CasellaDiTesto 4"/>
            <p:cNvSpPr txBox="1"/>
            <p:nvPr/>
          </p:nvSpPr>
          <p:spPr>
            <a:xfrm>
              <a:off x="9168939" y="4045474"/>
              <a:ext cx="2378020" cy="28674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IT" sz="1400" b="1" i="1" dirty="0">
                  <a:solidFill>
                    <a:prstClr val="black"/>
                  </a:solidFill>
                </a:rPr>
                <a:t>LEGEND</a:t>
              </a:r>
            </a:p>
            <a:p>
              <a:pPr>
                <a:spcBef>
                  <a:spcPts val="500"/>
                </a:spcBef>
              </a:pPr>
              <a:r>
                <a:rPr lang="it-IT" sz="1400" dirty="0">
                  <a:solidFill>
                    <a:prstClr val="black"/>
                  </a:solidFill>
                </a:rPr>
                <a:t>          0,0 - </a:t>
              </a:r>
              <a:r>
                <a:rPr lang="it-IT" sz="1400" dirty="0" smtClean="0">
                  <a:solidFill>
                    <a:prstClr val="black"/>
                  </a:solidFill>
                </a:rPr>
                <a:t>3,0</a:t>
              </a:r>
              <a:endParaRPr lang="it-IT" sz="1400" dirty="0">
                <a:solidFill>
                  <a:prstClr val="black"/>
                </a:solidFill>
              </a:endParaRPr>
            </a:p>
            <a:p>
              <a:pPr>
                <a:spcBef>
                  <a:spcPts val="500"/>
                </a:spcBef>
              </a:pPr>
              <a:r>
                <a:rPr lang="it-IT" sz="1400" dirty="0">
                  <a:solidFill>
                    <a:prstClr val="black"/>
                  </a:solidFill>
                </a:rPr>
                <a:t>          </a:t>
              </a:r>
              <a:r>
                <a:rPr lang="it-IT" sz="1400" dirty="0" smtClean="0">
                  <a:solidFill>
                    <a:prstClr val="black"/>
                  </a:solidFill>
                </a:rPr>
                <a:t>3,0 </a:t>
              </a:r>
              <a:r>
                <a:rPr lang="it-IT" sz="1400" dirty="0">
                  <a:solidFill>
                    <a:prstClr val="black"/>
                  </a:solidFill>
                </a:rPr>
                <a:t>- </a:t>
              </a:r>
              <a:r>
                <a:rPr lang="it-IT" sz="1400" dirty="0" smtClean="0">
                  <a:solidFill>
                    <a:prstClr val="black"/>
                  </a:solidFill>
                </a:rPr>
                <a:t>3,5</a:t>
              </a:r>
              <a:endParaRPr lang="it-IT" sz="1400" dirty="0">
                <a:solidFill>
                  <a:prstClr val="black"/>
                </a:solidFill>
              </a:endParaRPr>
            </a:p>
            <a:p>
              <a:pPr>
                <a:spcBef>
                  <a:spcPts val="500"/>
                </a:spcBef>
              </a:pPr>
              <a:r>
                <a:rPr lang="it-IT" sz="1400" dirty="0">
                  <a:solidFill>
                    <a:prstClr val="black"/>
                  </a:solidFill>
                </a:rPr>
                <a:t>          </a:t>
              </a:r>
              <a:r>
                <a:rPr lang="en-GB" sz="1400" dirty="0"/>
                <a:t>3,5 - </a:t>
              </a:r>
              <a:r>
                <a:rPr lang="en-GB" sz="1400" dirty="0" smtClean="0"/>
                <a:t>3,9</a:t>
              </a:r>
              <a:endParaRPr lang="it-IT" sz="1400" dirty="0">
                <a:solidFill>
                  <a:prstClr val="black"/>
                </a:solidFill>
              </a:endParaRPr>
            </a:p>
            <a:p>
              <a:pPr>
                <a:spcBef>
                  <a:spcPts val="500"/>
                </a:spcBef>
              </a:pPr>
              <a:r>
                <a:rPr lang="it-IT" sz="1400" dirty="0">
                  <a:solidFill>
                    <a:prstClr val="black"/>
                  </a:solidFill>
                </a:rPr>
                <a:t>          </a:t>
              </a:r>
              <a:r>
                <a:rPr lang="en-GB" sz="1400" dirty="0"/>
                <a:t>3,9 - </a:t>
              </a:r>
              <a:r>
                <a:rPr lang="en-GB" sz="1400" dirty="0" smtClean="0"/>
                <a:t>4,2</a:t>
              </a:r>
              <a:endParaRPr lang="it-IT" sz="1400" dirty="0">
                <a:solidFill>
                  <a:prstClr val="black"/>
                </a:solidFill>
              </a:endParaRPr>
            </a:p>
            <a:p>
              <a:pPr>
                <a:spcBef>
                  <a:spcPts val="500"/>
                </a:spcBef>
              </a:pPr>
              <a:r>
                <a:rPr lang="it-IT" sz="1400" dirty="0" smtClean="0">
                  <a:solidFill>
                    <a:prstClr val="black"/>
                  </a:solidFill>
                </a:rPr>
                <a:t>          </a:t>
              </a:r>
              <a:r>
                <a:rPr lang="en-GB" sz="1400" dirty="0"/>
                <a:t>4,2 - </a:t>
              </a:r>
              <a:r>
                <a:rPr lang="en-GB" sz="1400" dirty="0" smtClean="0"/>
                <a:t>4,5</a:t>
              </a:r>
              <a:endParaRPr lang="it-IT" sz="14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500"/>
                </a:spcBef>
              </a:pPr>
              <a:r>
                <a:rPr lang="it-IT" sz="1400" dirty="0" smtClean="0">
                  <a:solidFill>
                    <a:prstClr val="black"/>
                  </a:solidFill>
                </a:rPr>
                <a:t>          </a:t>
              </a:r>
              <a:r>
                <a:rPr lang="en-GB" sz="1400" dirty="0"/>
                <a:t>4,5- </a:t>
              </a:r>
              <a:r>
                <a:rPr lang="en-GB" sz="1400" dirty="0" smtClean="0"/>
                <a:t>5,2</a:t>
              </a:r>
              <a:endParaRPr lang="it-IT" sz="1400" dirty="0" smtClean="0">
                <a:solidFill>
                  <a:prstClr val="black"/>
                </a:solidFill>
              </a:endParaRPr>
            </a:p>
            <a:p>
              <a:pPr marL="449263" indent="-449263">
                <a:spcBef>
                  <a:spcPts val="500"/>
                </a:spcBef>
              </a:pPr>
              <a:r>
                <a:rPr lang="it-IT" sz="1400" dirty="0" smtClean="0">
                  <a:solidFill>
                    <a:prstClr val="black"/>
                  </a:solidFill>
                </a:rPr>
                <a:t>         </a:t>
              </a:r>
              <a:r>
                <a:rPr lang="it-IT" sz="1200" dirty="0" smtClean="0">
                  <a:solidFill>
                    <a:prstClr val="black"/>
                  </a:solidFill>
                </a:rPr>
                <a:t>DYNAMAP </a:t>
              </a:r>
              <a:r>
                <a:rPr lang="it-IT" sz="1200" dirty="0" err="1">
                  <a:solidFill>
                    <a:prstClr val="black"/>
                  </a:solidFill>
                </a:rPr>
                <a:t>Noise</a:t>
              </a:r>
              <a:r>
                <a:rPr lang="it-IT" sz="1200" dirty="0">
                  <a:solidFill>
                    <a:prstClr val="black"/>
                  </a:solidFill>
                </a:rPr>
                <a:t>  </a:t>
              </a:r>
              <a:r>
                <a:rPr lang="it-IT" sz="1200" dirty="0" err="1">
                  <a:solidFill>
                    <a:prstClr val="black"/>
                  </a:solidFill>
                </a:rPr>
                <a:t>Monitoring</a:t>
              </a:r>
              <a:r>
                <a:rPr lang="it-IT" sz="1200" dirty="0">
                  <a:solidFill>
                    <a:prstClr val="black"/>
                  </a:solidFill>
                </a:rPr>
                <a:t> </a:t>
              </a:r>
              <a:r>
                <a:rPr lang="it-IT" sz="1200" dirty="0" err="1">
                  <a:solidFill>
                    <a:prstClr val="black"/>
                  </a:solidFill>
                </a:rPr>
                <a:t>Points</a:t>
              </a:r>
              <a:endParaRPr lang="it-IT" sz="1200" dirty="0">
                <a:solidFill>
                  <a:prstClr val="black"/>
                </a:solidFill>
              </a:endParaRPr>
            </a:p>
            <a:p>
              <a:pPr>
                <a:spcBef>
                  <a:spcPts val="500"/>
                </a:spcBef>
              </a:pPr>
              <a:r>
                <a:rPr lang="it-IT" sz="1400" dirty="0">
                  <a:solidFill>
                    <a:prstClr val="black"/>
                  </a:solidFill>
                </a:rPr>
                <a:t>            </a:t>
              </a:r>
              <a:r>
                <a:rPr lang="it-IT" sz="1400" dirty="0" err="1" smtClean="0">
                  <a:solidFill>
                    <a:prstClr val="black"/>
                  </a:solidFill>
                </a:rPr>
                <a:t>Pilot</a:t>
              </a:r>
              <a:r>
                <a:rPr lang="it-IT" sz="1400" dirty="0" smtClean="0">
                  <a:solidFill>
                    <a:prstClr val="black"/>
                  </a:solidFill>
                </a:rPr>
                <a:t> </a:t>
              </a:r>
              <a:r>
                <a:rPr lang="it-IT" sz="1400" dirty="0">
                  <a:solidFill>
                    <a:prstClr val="black"/>
                  </a:solidFill>
                </a:rPr>
                <a:t>area</a:t>
              </a:r>
            </a:p>
          </p:txBody>
        </p:sp>
        <p:sp>
          <p:nvSpPr>
            <p:cNvPr id="6" name="Ovale 5"/>
            <p:cNvSpPr/>
            <p:nvPr/>
          </p:nvSpPr>
          <p:spPr>
            <a:xfrm>
              <a:off x="9401433" y="4809625"/>
              <a:ext cx="155996" cy="139700"/>
            </a:xfrm>
            <a:prstGeom prst="ellipse">
              <a:avLst/>
            </a:prstGeom>
            <a:solidFill>
              <a:srgbClr val="A70002"/>
            </a:solidFill>
            <a:ln>
              <a:solidFill>
                <a:srgbClr val="A9000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7" name="Ovale 6"/>
            <p:cNvSpPr/>
            <p:nvPr/>
          </p:nvSpPr>
          <p:spPr>
            <a:xfrm>
              <a:off x="9401433" y="4523489"/>
              <a:ext cx="155996" cy="139700"/>
            </a:xfrm>
            <a:prstGeom prst="ellipse">
              <a:avLst/>
            </a:prstGeom>
            <a:solidFill>
              <a:srgbClr val="016FFC"/>
            </a:solidFill>
            <a:ln>
              <a:solidFill>
                <a:srgbClr val="036FFD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9276636" y="6640340"/>
              <a:ext cx="405588" cy="18157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9" name="Ovale 8"/>
            <p:cNvSpPr/>
            <p:nvPr/>
          </p:nvSpPr>
          <p:spPr>
            <a:xfrm>
              <a:off x="9401433" y="5085129"/>
              <a:ext cx="155996" cy="139700"/>
            </a:xfrm>
            <a:prstGeom prst="ellipse">
              <a:avLst/>
            </a:prstGeom>
            <a:solidFill>
              <a:srgbClr val="4BE701"/>
            </a:solidFill>
            <a:ln>
              <a:solidFill>
                <a:srgbClr val="4BE70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0" name="Ovale 9"/>
            <p:cNvSpPr/>
            <p:nvPr/>
          </p:nvSpPr>
          <p:spPr>
            <a:xfrm>
              <a:off x="9401433" y="5372283"/>
              <a:ext cx="155996" cy="139700"/>
            </a:xfrm>
            <a:prstGeom prst="ellipse">
              <a:avLst/>
            </a:prstGeom>
            <a:solidFill>
              <a:srgbClr val="AB00E3"/>
            </a:solidFill>
            <a:ln>
              <a:solidFill>
                <a:srgbClr val="AB00E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1" name="Ovale 10"/>
            <p:cNvSpPr/>
            <p:nvPr/>
          </p:nvSpPr>
          <p:spPr>
            <a:xfrm>
              <a:off x="9401433" y="5641639"/>
              <a:ext cx="155996" cy="139700"/>
            </a:xfrm>
            <a:prstGeom prst="ellipse">
              <a:avLst/>
            </a:prstGeom>
            <a:solidFill>
              <a:srgbClr val="72B3FF"/>
            </a:solidFill>
            <a:ln>
              <a:solidFill>
                <a:srgbClr val="72B3F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2" name="Ovale 11"/>
            <p:cNvSpPr/>
            <p:nvPr/>
          </p:nvSpPr>
          <p:spPr>
            <a:xfrm>
              <a:off x="9401433" y="5900951"/>
              <a:ext cx="155996" cy="139700"/>
            </a:xfrm>
            <a:prstGeom prst="ellipse">
              <a:avLst/>
            </a:prstGeom>
            <a:solidFill>
              <a:srgbClr val="E79800"/>
            </a:solidFill>
            <a:ln>
              <a:solidFill>
                <a:srgbClr val="E798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3" name="Triangolo isoscele 12"/>
            <p:cNvSpPr>
              <a:spLocks noChangeAspect="1"/>
            </p:cNvSpPr>
            <p:nvPr/>
          </p:nvSpPr>
          <p:spPr>
            <a:xfrm>
              <a:off x="9386122" y="6288599"/>
              <a:ext cx="171306" cy="13716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6528863" y="2878017"/>
                <a:ext cx="1257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it-I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it-IT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863" y="2878017"/>
                <a:ext cx="1257267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/>
          <p:cNvSpPr txBox="1"/>
          <p:nvPr/>
        </p:nvSpPr>
        <p:spPr>
          <a:xfrm>
            <a:off x="6145041" y="2024099"/>
            <a:ext cx="166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 smtClean="0"/>
              <a:t>Top 20 </a:t>
            </a:r>
            <a:r>
              <a:rPr lang="it-IT" sz="1600" dirty="0" err="1" smtClean="0"/>
              <a:t>locations</a:t>
            </a:r>
            <a:endParaRPr lang="it-IT" sz="16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804411" y="1583380"/>
            <a:ext cx="23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Area Pilota (Zona 9)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1304" y="1104553"/>
            <a:ext cx="567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Identificazione della rete di monitoraggio acustico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605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97450" y="1403486"/>
            <a:ext cx="222182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err="1" smtClean="0"/>
              <a:t>Pilot</a:t>
            </a:r>
            <a:r>
              <a:rPr lang="it-IT" sz="1400" b="1" dirty="0" smtClean="0"/>
              <a:t> Area (~2000 </a:t>
            </a:r>
            <a:r>
              <a:rPr lang="it-IT" sz="1400" b="1" dirty="0" err="1" smtClean="0"/>
              <a:t>roads</a:t>
            </a:r>
            <a:r>
              <a:rPr lang="it-IT" sz="1400" b="1" dirty="0" smtClean="0"/>
              <a:t>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934746" y="3955388"/>
            <a:ext cx="176856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latin typeface="+mn-lt"/>
              </a:rPr>
              <a:t>Mean</a:t>
            </a:r>
            <a:r>
              <a:rPr lang="it-IT" sz="1200" b="1" dirty="0" smtClean="0">
                <a:latin typeface="+mn-lt"/>
              </a:rPr>
              <a:t> </a:t>
            </a:r>
            <a:r>
              <a:rPr lang="it-IT" sz="1200" b="1" i="1" dirty="0" err="1" smtClean="0">
                <a:latin typeface="+mn-lt"/>
              </a:rPr>
              <a:t>X</a:t>
            </a:r>
            <a:r>
              <a:rPr lang="it-IT" sz="1200" b="1" i="1" baseline="-25000" dirty="0" err="1" smtClean="0">
                <a:latin typeface="+mn-lt"/>
              </a:rPr>
              <a:t>n</a:t>
            </a:r>
            <a:r>
              <a:rPr lang="it-IT" sz="1200" b="1" dirty="0" smtClean="0">
                <a:latin typeface="+mn-lt"/>
              </a:rPr>
              <a:t> ,</a:t>
            </a:r>
            <a:r>
              <a:rPr lang="en-US" sz="1200" b="1" dirty="0" smtClean="0">
                <a:latin typeface="+mn-lt"/>
              </a:rPr>
              <a:t>corresponding </a:t>
            </a:r>
            <a:r>
              <a:rPr lang="en-US" sz="1200" b="1" dirty="0">
                <a:latin typeface="+mn-lt"/>
              </a:rPr>
              <a:t>values of β</a:t>
            </a:r>
            <a:r>
              <a:rPr lang="en-US" sz="1200" b="1" baseline="-25000" dirty="0">
                <a:latin typeface="+mn-lt"/>
              </a:rPr>
              <a:t>1</a:t>
            </a:r>
            <a:r>
              <a:rPr lang="en-US" sz="1200" b="1" dirty="0">
                <a:latin typeface="+mn-lt"/>
              </a:rPr>
              <a:t>(n) and </a:t>
            </a:r>
            <a:r>
              <a:rPr lang="en-US" sz="1200" b="1" dirty="0" smtClean="0">
                <a:latin typeface="+mn-lt"/>
              </a:rPr>
              <a:t>β</a:t>
            </a:r>
            <a:r>
              <a:rPr lang="en-US" sz="1200" b="1" baseline="-25000" dirty="0" smtClean="0">
                <a:latin typeface="+mn-lt"/>
              </a:rPr>
              <a:t>2</a:t>
            </a:r>
            <a:r>
              <a:rPr lang="en-US" sz="1200" b="1" dirty="0" smtClean="0">
                <a:latin typeface="+mn-lt"/>
              </a:rPr>
              <a:t>(n)</a:t>
            </a:r>
            <a:endParaRPr lang="it-IT" sz="1200" b="1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74452" y="6058342"/>
            <a:ext cx="2053767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Sum of </a:t>
            </a:r>
            <a:r>
              <a:rPr lang="it-IT" sz="1400" b="1" dirty="0" err="1" smtClean="0"/>
              <a:t>updated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maps</a:t>
            </a:r>
            <a:endParaRPr lang="it-IT" sz="1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7886" y="4212359"/>
            <a:ext cx="3172162" cy="6771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/>
              <a:t>Low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cost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terminals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measures</a:t>
            </a:r>
            <a:endParaRPr lang="it-IT" sz="1400" b="1" dirty="0" smtClean="0"/>
          </a:p>
          <a:p>
            <a:r>
              <a:rPr lang="it-IT" sz="1200" b="1" dirty="0" smtClean="0"/>
              <a:t>(</a:t>
            </a:r>
            <a:r>
              <a:rPr lang="it-IT" sz="1200" b="1" dirty="0" err="1" smtClean="0"/>
              <a:t>assigned</a:t>
            </a:r>
            <a:r>
              <a:rPr lang="it-IT" sz="1200" b="1" dirty="0" smtClean="0"/>
              <a:t> to </a:t>
            </a:r>
            <a:r>
              <a:rPr lang="it-IT" sz="1200" b="1" dirty="0" err="1" smtClean="0"/>
              <a:t>two</a:t>
            </a:r>
            <a:r>
              <a:rPr lang="it-IT" sz="1200" b="1" dirty="0" smtClean="0"/>
              <a:t> clusters (C1’, C2’) </a:t>
            </a:r>
            <a:r>
              <a:rPr lang="it-IT" sz="1200" b="1" dirty="0" err="1" smtClean="0"/>
              <a:t>analysing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starting</a:t>
            </a:r>
            <a:r>
              <a:rPr lang="it-IT" sz="1200" b="1" dirty="0" smtClean="0"/>
              <a:t> data </a:t>
            </a:r>
            <a:r>
              <a:rPr lang="it-IT" sz="1200" b="1" dirty="0" err="1" smtClean="0"/>
              <a:t>recordings</a:t>
            </a:r>
            <a:r>
              <a:rPr lang="it-IT" sz="1200" b="1" dirty="0" smtClean="0"/>
              <a:t>)</a:t>
            </a:r>
            <a:endParaRPr lang="it-IT" sz="1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672956" y="1403486"/>
            <a:ext cx="2722220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err="1" smtClean="0"/>
              <a:t>Acoustic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dataset</a:t>
            </a:r>
            <a:r>
              <a:rPr lang="it-IT" sz="1400" b="1" dirty="0" smtClean="0"/>
              <a:t> (</a:t>
            </a:r>
            <a:r>
              <a:rPr lang="it-IT" sz="1400" b="1" dirty="0"/>
              <a:t>~</a:t>
            </a:r>
            <a:r>
              <a:rPr lang="it-IT" sz="1400" b="1" dirty="0" smtClean="0"/>
              <a:t>100 </a:t>
            </a:r>
            <a:r>
              <a:rPr lang="it-IT" sz="1400" b="1" dirty="0" err="1" smtClean="0"/>
              <a:t>roads</a:t>
            </a:r>
            <a:r>
              <a:rPr lang="it-IT" sz="1400" b="1" dirty="0" smtClean="0"/>
              <a:t>)</a:t>
            </a:r>
            <a:endParaRPr lang="it-IT" sz="1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160670" y="2854286"/>
            <a:ext cx="1305008" cy="5232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Distribution </a:t>
            </a:r>
            <a:r>
              <a:rPr lang="it-IT" sz="1400" b="1" i="1" dirty="0" err="1" smtClean="0"/>
              <a:t>analysis</a:t>
            </a:r>
            <a:endParaRPr lang="it-IT" sz="1400" b="1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975551" y="2046226"/>
            <a:ext cx="1556836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/>
              <a:t>Cluster </a:t>
            </a:r>
            <a:r>
              <a:rPr lang="it-IT" sz="1400" b="1" dirty="0" err="1" smtClean="0"/>
              <a:t>analysis</a:t>
            </a:r>
            <a:endParaRPr lang="it-IT" sz="1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657574" y="1897364"/>
            <a:ext cx="1896160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err="1" smtClean="0"/>
              <a:t>Two</a:t>
            </a:r>
            <a:r>
              <a:rPr lang="it-IT" sz="1400" b="1" dirty="0" smtClean="0"/>
              <a:t> clusters</a:t>
            </a:r>
          </a:p>
          <a:p>
            <a:pPr lvl="0"/>
            <a:r>
              <a:rPr lang="it-IT" altLang="it-IT" sz="12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δ</a:t>
            </a:r>
            <a:r>
              <a:rPr lang="en-US" altLang="it-IT" sz="1200" b="1" baseline="-30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C1</a:t>
            </a:r>
            <a:r>
              <a:rPr lang="en-US" altLang="it-IT" sz="12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τ</a:t>
            </a:r>
            <a:r>
              <a:rPr lang="en-US" altLang="it-IT" sz="12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) , </a:t>
            </a:r>
            <a:r>
              <a:rPr lang="it-IT" altLang="it-IT" sz="12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δ</a:t>
            </a:r>
            <a:r>
              <a:rPr lang="en-US" altLang="it-IT" sz="1200" b="1" baseline="-30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C2</a:t>
            </a:r>
            <a:r>
              <a:rPr lang="en-US" altLang="it-IT" sz="12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τ</a:t>
            </a:r>
            <a:r>
              <a:rPr lang="en-US" altLang="it-IT" sz="12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) over 24 </a:t>
            </a:r>
            <a:r>
              <a:rPr lang="en-US" altLang="it-IT" sz="1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hours</a:t>
            </a: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  </a:t>
            </a:r>
            <a:r>
              <a:rPr lang="el-GR" sz="1200" b="1" dirty="0" smtClean="0">
                <a:solidFill>
                  <a:prstClr val="black"/>
                </a:solidFill>
                <a:latin typeface="Calibri"/>
              </a:rPr>
              <a:t>τ</a:t>
            </a: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= 5, 15,…, 60 </a:t>
            </a: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min</a:t>
            </a:r>
            <a:endParaRPr lang="it-IT" sz="12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121440" y="2854286"/>
            <a:ext cx="146234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Non-</a:t>
            </a:r>
            <a:r>
              <a:rPr lang="it-IT" sz="1400" b="1" dirty="0" err="1" smtClean="0"/>
              <a:t>acoustic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parameter</a:t>
            </a:r>
            <a:r>
              <a:rPr lang="it-IT" sz="1400" b="1" dirty="0" smtClean="0"/>
              <a:t> </a:t>
            </a:r>
            <a:r>
              <a:rPr lang="it-IT" sz="1400" b="1" i="1" dirty="0" smtClean="0"/>
              <a:t>X</a:t>
            </a:r>
            <a:endParaRPr lang="it-IT" sz="1400" b="1" i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359174" y="2962008"/>
            <a:ext cx="109837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/>
              <a:t>6 </a:t>
            </a:r>
            <a:r>
              <a:rPr lang="it-IT" sz="1400" b="1" dirty="0" err="1" smtClean="0"/>
              <a:t>groups</a:t>
            </a:r>
            <a:r>
              <a:rPr lang="it-IT" sz="1400" b="1" dirty="0" smtClean="0"/>
              <a:t> </a:t>
            </a:r>
            <a:r>
              <a:rPr lang="it-IT" sz="1400" b="1" i="1" dirty="0" smtClean="0"/>
              <a:t>n</a:t>
            </a:r>
            <a:endParaRPr lang="it-IT" sz="1400" b="1" i="1" dirty="0"/>
          </a:p>
        </p:txBody>
      </p:sp>
      <p:cxnSp>
        <p:nvCxnSpPr>
          <p:cNvPr id="17" name="Connettore 2 16"/>
          <p:cNvCxnSpPr/>
          <p:nvPr/>
        </p:nvCxnSpPr>
        <p:spPr>
          <a:xfrm>
            <a:off x="1902147" y="1886731"/>
            <a:ext cx="0" cy="96279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3148341" y="5107239"/>
            <a:ext cx="284731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400" b="1" dirty="0" err="1" smtClean="0">
                <a:ea typeface="Times New Roman"/>
                <a:cs typeface="Arial" panose="020B0604020202020204" pitchFamily="34" charset="0"/>
              </a:rPr>
              <a:t>Noise</a:t>
            </a:r>
            <a:r>
              <a:rPr lang="it-IT" sz="1400" b="1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it-IT" sz="1400" b="1" dirty="0" err="1" smtClean="0">
                <a:ea typeface="Times New Roman"/>
                <a:cs typeface="Arial" panose="020B0604020202020204" pitchFamily="34" charset="0"/>
              </a:rPr>
              <a:t>calculation</a:t>
            </a:r>
            <a:r>
              <a:rPr lang="it-IT" sz="1400" b="1" dirty="0" smtClean="0">
                <a:ea typeface="Times New Roman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sz="1600" b="1" dirty="0" smtClean="0">
                <a:latin typeface="Calibri"/>
                <a:ea typeface="Times New Roman"/>
              </a:rPr>
              <a:t>δ</a:t>
            </a:r>
            <a:r>
              <a:rPr lang="en-US" sz="1600" b="1" baseline="-25000" dirty="0" err="1" smtClean="0">
                <a:latin typeface="Calibri"/>
                <a:ea typeface="Times New Roman"/>
              </a:rPr>
              <a:t>pred</a:t>
            </a:r>
            <a:r>
              <a:rPr lang="en-US" sz="1600" b="1" dirty="0" smtClean="0">
                <a:latin typeface="Calibri"/>
                <a:ea typeface="Times New Roman"/>
              </a:rPr>
              <a:t>(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τ</a:t>
            </a:r>
            <a:r>
              <a:rPr lang="en-US" sz="1600" b="1" dirty="0" smtClean="0">
                <a:latin typeface="Calibri"/>
                <a:ea typeface="Times New Roman"/>
              </a:rPr>
              <a:t>) </a:t>
            </a:r>
            <a:r>
              <a:rPr lang="en-US" sz="1600" b="1" dirty="0">
                <a:latin typeface="Calibri"/>
                <a:ea typeface="Times New Roman"/>
              </a:rPr>
              <a:t>= </a:t>
            </a:r>
            <a:r>
              <a:rPr lang="it-IT" sz="1600" b="1" dirty="0">
                <a:latin typeface="Calibri"/>
                <a:ea typeface="Times New Roman"/>
              </a:rPr>
              <a:t>β</a:t>
            </a:r>
            <a:r>
              <a:rPr lang="en-US" sz="1600" b="1" baseline="-25000" dirty="0">
                <a:latin typeface="Calibri"/>
                <a:ea typeface="Times New Roman"/>
              </a:rPr>
              <a:t>1</a:t>
            </a:r>
            <a:r>
              <a:rPr lang="en-US" sz="1600" b="1" dirty="0">
                <a:latin typeface="Calibri"/>
                <a:ea typeface="Times New Roman"/>
              </a:rPr>
              <a:t>* </a:t>
            </a:r>
            <a:r>
              <a:rPr lang="it-IT" sz="1600" b="1" dirty="0">
                <a:latin typeface="Calibri"/>
                <a:ea typeface="Times New Roman"/>
              </a:rPr>
              <a:t>δ</a:t>
            </a:r>
            <a:r>
              <a:rPr lang="en-US" sz="1600" b="1" baseline="-25000" dirty="0" smtClean="0">
                <a:latin typeface="Calibri"/>
                <a:ea typeface="Times New Roman"/>
              </a:rPr>
              <a:t>C1’</a:t>
            </a:r>
            <a:r>
              <a:rPr lang="en-US" sz="1600" b="1" dirty="0" smtClean="0">
                <a:latin typeface="Calibri"/>
                <a:ea typeface="Times New Roman"/>
              </a:rPr>
              <a:t>(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τ</a:t>
            </a:r>
            <a:r>
              <a:rPr lang="en-US" sz="1600" b="1" dirty="0" smtClean="0">
                <a:latin typeface="Calibri"/>
                <a:ea typeface="Times New Roman"/>
              </a:rPr>
              <a:t>)  + </a:t>
            </a:r>
            <a:r>
              <a:rPr lang="it-IT" sz="1600" b="1" dirty="0">
                <a:latin typeface="Calibri"/>
                <a:ea typeface="Times New Roman"/>
              </a:rPr>
              <a:t>β</a:t>
            </a:r>
            <a:r>
              <a:rPr lang="en-US" sz="1600" b="1" baseline="-25000" dirty="0">
                <a:latin typeface="Calibri"/>
                <a:ea typeface="Times New Roman"/>
              </a:rPr>
              <a:t>2</a:t>
            </a:r>
            <a:r>
              <a:rPr lang="en-US" sz="1600" b="1" dirty="0">
                <a:latin typeface="Calibri"/>
                <a:ea typeface="Times New Roman"/>
              </a:rPr>
              <a:t>* </a:t>
            </a:r>
            <a:r>
              <a:rPr lang="it-IT" sz="1600" b="1" dirty="0">
                <a:latin typeface="Calibri"/>
                <a:ea typeface="Times New Roman"/>
              </a:rPr>
              <a:t>δ</a:t>
            </a:r>
            <a:r>
              <a:rPr lang="en-US" sz="1600" b="1" baseline="-25000" dirty="0" smtClean="0">
                <a:latin typeface="Calibri"/>
                <a:ea typeface="Times New Roman"/>
              </a:rPr>
              <a:t>C2’</a:t>
            </a:r>
            <a:r>
              <a:rPr lang="en-US" sz="1600" b="1" dirty="0" smtClean="0">
                <a:latin typeface="Calibri"/>
                <a:ea typeface="Times New Roman"/>
              </a:rPr>
              <a:t>(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τ</a:t>
            </a:r>
            <a:r>
              <a:rPr lang="en-US" sz="1600" b="1" dirty="0" smtClean="0">
                <a:latin typeface="Calibri"/>
                <a:ea typeface="Times New Roman"/>
              </a:rPr>
              <a:t>)</a:t>
            </a:r>
            <a:endParaRPr lang="it-IT" sz="1600" b="1" dirty="0">
              <a:latin typeface="Times New Roman"/>
              <a:ea typeface="Times New Roman"/>
            </a:endParaRPr>
          </a:p>
        </p:txBody>
      </p:sp>
      <p:cxnSp>
        <p:nvCxnSpPr>
          <p:cNvPr id="27" name="Connettore 2 26"/>
          <p:cNvCxnSpPr/>
          <p:nvPr/>
        </p:nvCxnSpPr>
        <p:spPr>
          <a:xfrm flipH="1">
            <a:off x="4864527" y="4889467"/>
            <a:ext cx="1227866" cy="58635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flipH="1">
            <a:off x="770626" y="3368841"/>
            <a:ext cx="842747" cy="100802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146841" y="4451023"/>
            <a:ext cx="124756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6 </a:t>
            </a:r>
            <a:r>
              <a:rPr lang="it-IT" sz="1400" b="1" dirty="0" err="1" smtClean="0"/>
              <a:t>basic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noise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maps</a:t>
            </a:r>
            <a:endParaRPr lang="it-IT" sz="1400" b="1" dirty="0"/>
          </a:p>
        </p:txBody>
      </p:sp>
      <p:cxnSp>
        <p:nvCxnSpPr>
          <p:cNvPr id="35" name="Connettore 2 34"/>
          <p:cNvCxnSpPr/>
          <p:nvPr/>
        </p:nvCxnSpPr>
        <p:spPr>
          <a:xfrm flipH="1">
            <a:off x="2585149" y="5646656"/>
            <a:ext cx="540000" cy="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772057" y="5408889"/>
            <a:ext cx="168549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/>
              <a:t>Noise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updating</a:t>
            </a:r>
            <a:r>
              <a:rPr lang="it-IT" sz="1200" b="1" dirty="0" smtClean="0"/>
              <a:t> for </a:t>
            </a:r>
            <a:r>
              <a:rPr lang="it-IT" sz="1200" b="1" dirty="0" err="1" smtClean="0"/>
              <a:t>each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point</a:t>
            </a:r>
            <a:r>
              <a:rPr lang="it-IT" sz="1200" b="1" dirty="0" smtClean="0"/>
              <a:t> of </a:t>
            </a:r>
            <a:r>
              <a:rPr lang="it-IT" sz="1200" b="1" dirty="0" err="1" smtClean="0"/>
              <a:t>map</a:t>
            </a:r>
            <a:r>
              <a:rPr lang="it-IT" sz="1200" b="1" dirty="0" smtClean="0"/>
              <a:t> </a:t>
            </a:r>
            <a:r>
              <a:rPr lang="it-IT" sz="1200" b="1" i="1" dirty="0" smtClean="0"/>
              <a:t>n</a:t>
            </a:r>
            <a:endParaRPr lang="it-IT" sz="1200" b="1" i="1" dirty="0"/>
          </a:p>
        </p:txBody>
      </p:sp>
      <p:cxnSp>
        <p:nvCxnSpPr>
          <p:cNvPr id="38" name="Connettore 2 37"/>
          <p:cNvCxnSpPr/>
          <p:nvPr/>
        </p:nvCxnSpPr>
        <p:spPr>
          <a:xfrm>
            <a:off x="2027044" y="3368841"/>
            <a:ext cx="429077" cy="48480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>
            <a:off x="3009150" y="4483195"/>
            <a:ext cx="499594" cy="57920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40"/>
          <p:cNvSpPr/>
          <p:nvPr/>
        </p:nvSpPr>
        <p:spPr>
          <a:xfrm>
            <a:off x="6828344" y="3234642"/>
            <a:ext cx="2268000" cy="68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200" b="1" dirty="0">
                <a:latin typeface="Calibri"/>
                <a:ea typeface="Times New Roman"/>
              </a:rPr>
              <a:t>δ</a:t>
            </a:r>
            <a:r>
              <a:rPr lang="en-US" sz="1200" b="1" baseline="-25000" dirty="0" err="1">
                <a:latin typeface="Calibri"/>
                <a:ea typeface="Times New Roman"/>
              </a:rPr>
              <a:t>pred</a:t>
            </a:r>
            <a:r>
              <a:rPr lang="en-US" sz="1200" b="1" dirty="0">
                <a:latin typeface="Calibri"/>
                <a:ea typeface="Times New Roman"/>
              </a:rPr>
              <a:t>(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τ</a:t>
            </a:r>
            <a:r>
              <a:rPr lang="en-US" sz="1200" b="1" dirty="0">
                <a:latin typeface="Calibri"/>
                <a:ea typeface="Times New Roman"/>
              </a:rPr>
              <a:t>) = </a:t>
            </a:r>
            <a:r>
              <a:rPr lang="it-IT" sz="1200" b="1" dirty="0">
                <a:latin typeface="Calibri"/>
                <a:ea typeface="Times New Roman"/>
              </a:rPr>
              <a:t>β</a:t>
            </a:r>
            <a:r>
              <a:rPr lang="en-US" sz="1200" b="1" baseline="-25000" dirty="0">
                <a:latin typeface="Calibri"/>
                <a:ea typeface="Times New Roman"/>
              </a:rPr>
              <a:t>1</a:t>
            </a:r>
            <a:r>
              <a:rPr lang="en-US" sz="1200" b="1" dirty="0">
                <a:latin typeface="Calibri"/>
                <a:ea typeface="Times New Roman"/>
              </a:rPr>
              <a:t>* </a:t>
            </a:r>
            <a:r>
              <a:rPr lang="it-IT" sz="1200" b="1" dirty="0">
                <a:latin typeface="Calibri"/>
                <a:ea typeface="Times New Roman"/>
              </a:rPr>
              <a:t>δ</a:t>
            </a:r>
            <a:r>
              <a:rPr lang="en-US" sz="1200" b="1" baseline="-25000" dirty="0">
                <a:latin typeface="Calibri"/>
                <a:ea typeface="Times New Roman"/>
              </a:rPr>
              <a:t>C1</a:t>
            </a:r>
            <a:r>
              <a:rPr lang="en-US" sz="1200" b="1" dirty="0">
                <a:latin typeface="Calibri"/>
                <a:ea typeface="Times New Roman"/>
              </a:rPr>
              <a:t>(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τ</a:t>
            </a:r>
            <a:r>
              <a:rPr lang="en-US" sz="1200" b="1" dirty="0">
                <a:latin typeface="Calibri"/>
                <a:ea typeface="Times New Roman"/>
              </a:rPr>
              <a:t>) + </a:t>
            </a:r>
            <a:r>
              <a:rPr lang="it-IT" sz="1200" b="1" dirty="0">
                <a:latin typeface="Calibri"/>
                <a:ea typeface="Times New Roman"/>
              </a:rPr>
              <a:t>β</a:t>
            </a:r>
            <a:r>
              <a:rPr lang="en-US" sz="1200" b="1" baseline="-25000" dirty="0">
                <a:latin typeface="Calibri"/>
                <a:ea typeface="Times New Roman"/>
              </a:rPr>
              <a:t>2</a:t>
            </a:r>
            <a:r>
              <a:rPr lang="en-US" sz="1200" b="1" dirty="0">
                <a:latin typeface="Calibri"/>
                <a:ea typeface="Times New Roman"/>
              </a:rPr>
              <a:t>* </a:t>
            </a:r>
            <a:r>
              <a:rPr lang="it-IT" sz="1200" b="1" dirty="0">
                <a:latin typeface="Calibri"/>
                <a:ea typeface="Times New Roman"/>
              </a:rPr>
              <a:t>δ</a:t>
            </a:r>
            <a:r>
              <a:rPr lang="en-US" sz="1200" b="1" baseline="-25000" dirty="0" smtClean="0">
                <a:latin typeface="Calibri"/>
                <a:ea typeface="Times New Roman"/>
              </a:rPr>
              <a:t>C2</a:t>
            </a:r>
            <a:r>
              <a:rPr lang="en-US" sz="1200" b="1" dirty="0" smtClean="0">
                <a:latin typeface="Calibri"/>
                <a:ea typeface="Times New Roman"/>
              </a:rPr>
              <a:t>(</a:t>
            </a: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τ</a:t>
            </a:r>
            <a:r>
              <a:rPr lang="en-US" sz="1200" b="1" dirty="0" smtClean="0">
                <a:latin typeface="Calibri"/>
                <a:ea typeface="Times New Roman"/>
              </a:rPr>
              <a:t>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100" b="1" dirty="0" smtClean="0">
                <a:latin typeface="Calibri"/>
                <a:ea typeface="Times New Roman"/>
              </a:rPr>
              <a:t>    β</a:t>
            </a:r>
            <a:r>
              <a:rPr lang="en-US" sz="1100" b="1" baseline="-25000" dirty="0" smtClean="0">
                <a:latin typeface="Calibri"/>
                <a:ea typeface="Times New Roman"/>
              </a:rPr>
              <a:t>1</a:t>
            </a:r>
            <a:r>
              <a:rPr lang="it-IT" sz="1100" b="1" dirty="0">
                <a:latin typeface="Calibri"/>
                <a:ea typeface="Times New Roman"/>
              </a:rPr>
              <a:t> </a:t>
            </a:r>
            <a:r>
              <a:rPr lang="it-IT" sz="1100" b="1" dirty="0" smtClean="0">
                <a:latin typeface="Calibri"/>
                <a:ea typeface="Times New Roman"/>
              </a:rPr>
              <a:t>,β</a:t>
            </a:r>
            <a:r>
              <a:rPr lang="en-US" sz="1100" b="1" baseline="-25000" dirty="0" smtClean="0">
                <a:latin typeface="Calibri"/>
                <a:ea typeface="Times New Roman"/>
              </a:rPr>
              <a:t>2</a:t>
            </a:r>
            <a:r>
              <a:rPr lang="en-US" sz="1100" b="1" dirty="0" smtClean="0">
                <a:latin typeface="Calibri"/>
                <a:ea typeface="Times New Roman"/>
              </a:rPr>
              <a:t> = parameters of probability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latin typeface="Calibri"/>
                <a:ea typeface="Times New Roman"/>
              </a:rPr>
              <a:t>                  function</a:t>
            </a:r>
            <a:endParaRPr lang="it-IT" sz="1100" b="1" dirty="0">
              <a:latin typeface="Times New Roman"/>
              <a:ea typeface="Times New Roman"/>
            </a:endParaRPr>
          </a:p>
        </p:txBody>
      </p:sp>
      <p:cxnSp>
        <p:nvCxnSpPr>
          <p:cNvPr id="57" name="Connettore 2 56"/>
          <p:cNvCxnSpPr/>
          <p:nvPr/>
        </p:nvCxnSpPr>
        <p:spPr>
          <a:xfrm>
            <a:off x="4902075" y="1711263"/>
            <a:ext cx="0" cy="24989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/>
          <p:nvPr/>
        </p:nvCxnSpPr>
        <p:spPr>
          <a:xfrm>
            <a:off x="5855574" y="1721896"/>
            <a:ext cx="0" cy="102380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/>
          <p:nvPr/>
        </p:nvCxnSpPr>
        <p:spPr>
          <a:xfrm flipH="1">
            <a:off x="2562452" y="3106758"/>
            <a:ext cx="513154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/>
          <p:cNvCxnSpPr/>
          <p:nvPr/>
        </p:nvCxnSpPr>
        <p:spPr>
          <a:xfrm>
            <a:off x="5601001" y="2200114"/>
            <a:ext cx="982785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/>
          <p:cNvCxnSpPr/>
          <p:nvPr/>
        </p:nvCxnSpPr>
        <p:spPr>
          <a:xfrm flipH="1">
            <a:off x="4533095" y="3097596"/>
            <a:ext cx="513154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ttangolo arrotondato 82"/>
          <p:cNvSpPr/>
          <p:nvPr/>
        </p:nvSpPr>
        <p:spPr>
          <a:xfrm>
            <a:off x="5347473" y="5475817"/>
            <a:ext cx="558000" cy="3420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Rettangolo arrotondato 83"/>
          <p:cNvSpPr/>
          <p:nvPr/>
        </p:nvSpPr>
        <p:spPr>
          <a:xfrm>
            <a:off x="4319610" y="5479355"/>
            <a:ext cx="558000" cy="3420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5" name="Connettore 2 94"/>
          <p:cNvCxnSpPr/>
          <p:nvPr/>
        </p:nvCxnSpPr>
        <p:spPr>
          <a:xfrm>
            <a:off x="7395176" y="2690039"/>
            <a:ext cx="0" cy="43591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2 96"/>
          <p:cNvCxnSpPr/>
          <p:nvPr/>
        </p:nvCxnSpPr>
        <p:spPr>
          <a:xfrm>
            <a:off x="6657574" y="3021050"/>
            <a:ext cx="326393" cy="14743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2 100"/>
          <p:cNvCxnSpPr/>
          <p:nvPr/>
        </p:nvCxnSpPr>
        <p:spPr>
          <a:xfrm>
            <a:off x="1043137" y="5041131"/>
            <a:ext cx="232770" cy="285781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2 104"/>
          <p:cNvCxnSpPr/>
          <p:nvPr/>
        </p:nvCxnSpPr>
        <p:spPr>
          <a:xfrm>
            <a:off x="2241582" y="5954233"/>
            <a:ext cx="2907798" cy="25799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5730797" y="4889467"/>
            <a:ext cx="534831" cy="56791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4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404035" y="1506836"/>
            <a:ext cx="833592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it-IT" sz="1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altLang="it-IT" b="1" dirty="0" smtClean="0">
                <a:cs typeface="Arial" panose="020B0604020202020204" pitchFamily="34" charset="0"/>
              </a:rPr>
              <a:t>Campagna di </a:t>
            </a:r>
            <a:r>
              <a:rPr lang="en-GB" altLang="it-IT" b="1" dirty="0" err="1" smtClean="0">
                <a:cs typeface="Arial" panose="020B0604020202020204" pitchFamily="34" charset="0"/>
              </a:rPr>
              <a:t>monitoraggio</a:t>
            </a:r>
            <a:r>
              <a:rPr lang="en-GB" altLang="it-IT" b="1" dirty="0" smtClean="0">
                <a:cs typeface="Arial" panose="020B0604020202020204" pitchFamily="34" charset="0"/>
              </a:rPr>
              <a:t> </a:t>
            </a:r>
            <a:r>
              <a:rPr lang="en-GB" altLang="it-IT" b="1" dirty="0" err="1" smtClean="0">
                <a:cs typeface="Arial" panose="020B0604020202020204" pitchFamily="34" charset="0"/>
              </a:rPr>
              <a:t>acustico</a:t>
            </a:r>
            <a:r>
              <a:rPr lang="en-GB" altLang="it-IT" b="1" dirty="0" smtClean="0">
                <a:cs typeface="Arial" panose="020B0604020202020204" pitchFamily="34" charset="0"/>
              </a:rPr>
              <a:t> del </a:t>
            </a:r>
            <a:r>
              <a:rPr lang="en-GB" altLang="it-IT" b="1" dirty="0" err="1" smtClean="0">
                <a:cs typeface="Arial" panose="020B0604020202020204" pitchFamily="34" charset="0"/>
              </a:rPr>
              <a:t>rumore</a:t>
            </a:r>
            <a:r>
              <a:rPr lang="en-GB" altLang="it-IT" b="1" dirty="0" smtClean="0">
                <a:cs typeface="Arial" panose="020B0604020202020204" pitchFamily="34" charset="0"/>
              </a:rPr>
              <a:t> da </a:t>
            </a:r>
            <a:r>
              <a:rPr lang="en-GB" altLang="it-IT" b="1" dirty="0" err="1" smtClean="0">
                <a:cs typeface="Arial" panose="020B0604020202020204" pitchFamily="34" charset="0"/>
              </a:rPr>
              <a:t>traffico</a:t>
            </a:r>
            <a:r>
              <a:rPr lang="en-GB" altLang="it-IT" b="1" dirty="0" smtClean="0">
                <a:cs typeface="Arial" panose="020B0604020202020204" pitchFamily="34" charset="0"/>
              </a:rPr>
              <a:t> </a:t>
            </a:r>
            <a:r>
              <a:rPr lang="en-GB" altLang="it-IT" b="1" dirty="0" err="1" smtClean="0">
                <a:cs typeface="Arial" panose="020B0604020202020204" pitchFamily="34" charset="0"/>
              </a:rPr>
              <a:t>veicolare</a:t>
            </a:r>
            <a:endParaRPr lang="en-GB" altLang="it-IT" b="1" dirty="0">
              <a:cs typeface="Arial" panose="020B0604020202020204" pitchFamily="34" charset="0"/>
            </a:endParaRPr>
          </a:p>
          <a:p>
            <a:pPr algn="ctr"/>
            <a:endParaRPr lang="en-GB" altLang="it-IT" sz="1600" dirty="0">
              <a:cs typeface="Arial" panose="020B0604020202020204" pitchFamily="34" charset="0"/>
            </a:endParaRPr>
          </a:p>
          <a:p>
            <a:pPr algn="ctr"/>
            <a:endParaRPr lang="en-GB" altLang="it-IT" sz="1600" dirty="0" smtClean="0">
              <a:cs typeface="Arial" panose="020B0604020202020204" pitchFamily="34" charset="0"/>
            </a:endParaRPr>
          </a:p>
          <a:p>
            <a:pPr algn="ctr"/>
            <a:endParaRPr lang="en-GB" altLang="it-IT" sz="1600" dirty="0"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GB" altLang="it-IT" sz="1600" dirty="0" err="1" smtClean="0">
                <a:cs typeface="Arial" panose="020B0604020202020204" pitchFamily="34" charset="0"/>
              </a:rPr>
              <a:t>Raccolta</a:t>
            </a:r>
            <a:r>
              <a:rPr lang="en-GB" altLang="it-IT" sz="1600" dirty="0" smtClean="0">
                <a:cs typeface="Arial" panose="020B0604020202020204" pitchFamily="34" charset="0"/>
              </a:rPr>
              <a:t> di </a:t>
            </a:r>
            <a:r>
              <a:rPr lang="en-GB" altLang="it-IT" sz="1600" dirty="0" err="1" smtClean="0">
                <a:cs typeface="Arial" panose="020B0604020202020204" pitchFamily="34" charset="0"/>
              </a:rPr>
              <a:t>andamenti</a:t>
            </a:r>
            <a:r>
              <a:rPr lang="en-GB" altLang="it-IT" sz="1600" dirty="0" smtClean="0">
                <a:cs typeface="Arial" panose="020B0604020202020204" pitchFamily="34" charset="0"/>
              </a:rPr>
              <a:t> </a:t>
            </a:r>
            <a:r>
              <a:rPr lang="en-GB" altLang="it-IT" sz="1600" dirty="0" err="1" smtClean="0">
                <a:cs typeface="Arial" panose="020B0604020202020204" pitchFamily="34" charset="0"/>
              </a:rPr>
              <a:t>temporali</a:t>
            </a:r>
            <a:r>
              <a:rPr lang="en-GB" altLang="it-IT" sz="1600" dirty="0" smtClean="0">
                <a:cs typeface="Arial" panose="020B0604020202020204" pitchFamily="34" charset="0"/>
              </a:rPr>
              <a:t> </a:t>
            </a:r>
            <a:r>
              <a:rPr lang="en-GB" altLang="it-IT" sz="1600" dirty="0" err="1" smtClean="0">
                <a:cs typeface="Arial" panose="020B0604020202020204" pitchFamily="34" charset="0"/>
              </a:rPr>
              <a:t>dei</a:t>
            </a:r>
            <a:r>
              <a:rPr lang="en-GB" altLang="it-IT" sz="1600" dirty="0" smtClean="0">
                <a:cs typeface="Arial" panose="020B0604020202020204" pitchFamily="34" charset="0"/>
              </a:rPr>
              <a:t> </a:t>
            </a:r>
            <a:r>
              <a:rPr lang="en-GB" altLang="it-IT" sz="1600" dirty="0" err="1" smtClean="0">
                <a:cs typeface="Arial" panose="020B0604020202020204" pitchFamily="34" charset="0"/>
              </a:rPr>
              <a:t>livelli</a:t>
            </a:r>
            <a:r>
              <a:rPr lang="en-GB" altLang="it-IT" sz="1600" dirty="0" smtClean="0">
                <a:cs typeface="Arial" panose="020B0604020202020204" pitchFamily="34" charset="0"/>
              </a:rPr>
              <a:t> di </a:t>
            </a:r>
            <a:r>
              <a:rPr lang="en-GB" altLang="it-IT" sz="1600" dirty="0" err="1" smtClean="0">
                <a:cs typeface="Arial" panose="020B0604020202020204" pitchFamily="34" charset="0"/>
              </a:rPr>
              <a:t>rumore</a:t>
            </a:r>
            <a:r>
              <a:rPr lang="en-GB" altLang="it-IT" sz="1600" dirty="0" smtClean="0">
                <a:cs typeface="Arial" panose="020B0604020202020204" pitchFamily="34" charset="0"/>
              </a:rPr>
              <a:t>: </a:t>
            </a:r>
            <a:r>
              <a:rPr lang="en-GB" altLang="it-IT" sz="1600" dirty="0" err="1" smtClean="0">
                <a:cs typeface="Arial" panose="020B0604020202020204" pitchFamily="34" charset="0"/>
              </a:rPr>
              <a:t>creazione</a:t>
            </a:r>
            <a:r>
              <a:rPr lang="en-GB" altLang="it-IT" sz="1600" dirty="0" smtClean="0">
                <a:cs typeface="Arial" panose="020B0604020202020204" pitchFamily="34" charset="0"/>
              </a:rPr>
              <a:t> database</a:t>
            </a:r>
            <a:endParaRPr lang="en-GB" altLang="it-IT" sz="1600" dirty="0">
              <a:cs typeface="Arial" panose="020B0604020202020204" pitchFamily="34" charset="0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4407017" y="2174619"/>
            <a:ext cx="317500" cy="373063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871869" y="3671962"/>
            <a:ext cx="677386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 smtClean="0">
                <a:cs typeface="Arial" panose="020B0604020202020204" pitchFamily="34" charset="0"/>
              </a:rPr>
              <a:t>Fasi:</a:t>
            </a:r>
            <a:endParaRPr lang="it-IT" altLang="it-IT" b="1" dirty="0">
              <a:cs typeface="Arial" panose="020B0604020202020204" pitchFamily="34" charset="0"/>
            </a:endParaRPr>
          </a:p>
          <a:p>
            <a:endParaRPr lang="it-IT" altLang="it-IT" sz="500" b="1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Raccolta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e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selezione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di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dati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acustici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da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archivio</a:t>
            </a:r>
            <a:endParaRPr lang="en-US" altLang="it-IT" sz="1600" spc="6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Selezione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di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nuovi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siti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di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monitoraggio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in base a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criteri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predefiniti</a:t>
            </a:r>
            <a:endParaRPr lang="en-US" altLang="it-IT" sz="1600" spc="6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Acquisizione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dati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acustici</a:t>
            </a:r>
            <a:endParaRPr lang="en-US" altLang="it-IT" sz="1600" spc="6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Correlazione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dati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acustici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con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dati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meteo</a:t>
            </a:r>
            <a:endParaRPr lang="en-US" altLang="it-IT" sz="1600" spc="6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Identificazione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e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rimozione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eventi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anomali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(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estranei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al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traffico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)</a:t>
            </a:r>
            <a:endParaRPr lang="en-US" altLang="it-IT" sz="1600" spc="6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Determinazione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di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serie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di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livelli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sonori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equvalenti</a:t>
            </a:r>
            <a:endParaRPr lang="en-US" altLang="it-IT" sz="1600" spc="6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Archivio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it-IT" sz="1600" spc="6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dati</a:t>
            </a:r>
            <a:r>
              <a:rPr lang="en-US" altLang="it-IT" sz="1600" spc="6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in un </a:t>
            </a:r>
            <a:r>
              <a:rPr lang="en-US" altLang="it-IT" sz="1600" spc="6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GEODATABASE</a:t>
            </a:r>
          </a:p>
        </p:txBody>
      </p:sp>
    </p:spTree>
    <p:extLst>
      <p:ext uri="{BB962C8B-B14F-4D97-AF65-F5344CB8AC3E}">
        <p14:creationId xmlns:p14="http://schemas.microsoft.com/office/powerpoint/2010/main" val="24371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16075"/>
            <a:ext cx="7097713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3663" y="1425575"/>
            <a:ext cx="8966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cs typeface="Arial" panose="020B0604020202020204" pitchFamily="34" charset="0"/>
              </a:rPr>
              <a:t>LA CAMPAGNA DI MONITORAGGIO ACUSTICO A MILANO</a:t>
            </a:r>
            <a:endParaRPr 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6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99455" y="2602979"/>
            <a:ext cx="633928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it-IT" b="1" dirty="0" smtClean="0"/>
              <a:t>SVILUPPO E OTTIMIZZAZIONE DI UN ALGORITMO PER LA CLASSIFICAZIONE DI ARCHI STRADALI DI UNA RETE URBANA IN CLUSTER OMOGENEI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144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2" y="1956125"/>
            <a:ext cx="4931401" cy="413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547601" y="1422475"/>
            <a:ext cx="300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Area da mappare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358299" y="2800408"/>
            <a:ext cx="3813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Gli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schemi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andamento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flussi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traffico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quindi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rumore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molto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regolari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ripetitivi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00143" y="2039242"/>
            <a:ext cx="2510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Arial" pitchFamily="34" charset="0"/>
                <a:cs typeface="Arial" pitchFamily="34" charset="0"/>
              </a:rPr>
              <a:t>2233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archi stradali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88825" y="4058293"/>
            <a:ext cx="3594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strade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possono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quindi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essere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accorpate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un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numero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limitato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gruppi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cluster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38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59684" y="2499919"/>
            <a:ext cx="248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t="8643" r="1724" b="2469"/>
          <a:stretch>
            <a:fillRect/>
          </a:stretch>
        </p:blipFill>
        <p:spPr bwMode="auto">
          <a:xfrm>
            <a:off x="1204928" y="3485071"/>
            <a:ext cx="4201390" cy="278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484829" y="5252055"/>
            <a:ext cx="3151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" pitchFamily="34" charset="0"/>
                <a:cs typeface="Arial" pitchFamily="34" charset="0"/>
              </a:rPr>
              <a:t>Esempio di normalizzazione del profilo giornaliero di livelli orari </a:t>
            </a:r>
            <a:r>
              <a:rPr lang="it-IT" sz="1400" i="1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it-IT" sz="1400" i="1" baseline="-25000" dirty="0" err="1" smtClean="0">
                <a:latin typeface="Arial" pitchFamily="34" charset="0"/>
                <a:cs typeface="Arial" pitchFamily="34" charset="0"/>
              </a:rPr>
              <a:t>Aeqh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05669" y="1910188"/>
            <a:ext cx="746203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it-IT" sz="1600" dirty="0"/>
              <a:t>ogni i-esimo livello orario </a:t>
            </a:r>
            <a:r>
              <a:rPr lang="it-IT" sz="1600" dirty="0" err="1"/>
              <a:t>L</a:t>
            </a:r>
            <a:r>
              <a:rPr lang="it-IT" sz="1600" baseline="-25000" dirty="0" err="1"/>
              <a:t>Aeqhij</a:t>
            </a:r>
            <a:r>
              <a:rPr lang="it-IT" sz="1600" dirty="0"/>
              <a:t> della j-esima serie temporale è stato normalizzato rispetto al livello del periodo di riferimento diurno </a:t>
            </a:r>
            <a:r>
              <a:rPr lang="it-IT" sz="1600" dirty="0" err="1"/>
              <a:t>L</a:t>
            </a:r>
            <a:r>
              <a:rPr lang="it-IT" sz="1600" baseline="-25000" dirty="0" err="1"/>
              <a:t>Aeqdj</a:t>
            </a:r>
            <a:r>
              <a:rPr kumimoji="0" lang="en-US" alt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:</a:t>
            </a:r>
            <a:endParaRPr kumimoji="0" lang="it-IT" alt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92102"/>
              </p:ext>
            </p:extLst>
          </p:nvPr>
        </p:nvGraphicFramePr>
        <p:xfrm>
          <a:off x="889001" y="2679513"/>
          <a:ext cx="2971799" cy="659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zione" r:id="rId4" imgW="1129810" imgH="253890" progId="Equation.3">
                  <p:embed/>
                </p:oleObj>
              </mc:Choice>
              <mc:Fallback>
                <p:oleObj name="Equazione" r:id="rId4" imgW="1129810" imgH="25389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1" y="2679513"/>
                        <a:ext cx="2971799" cy="6595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013512" y="2783832"/>
            <a:ext cx="282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t-IT" dirty="0">
                <a:latin typeface="Arial" pitchFamily="34" charset="0"/>
                <a:ea typeface="Times New Roman" pitchFamily="18" charset="0"/>
                <a:cs typeface="Arial" pitchFamily="34" charset="0"/>
              </a:rPr>
              <a:t> [dB]  (</a:t>
            </a:r>
            <a:r>
              <a:rPr lang="en-US" altLang="it-IT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altLang="it-IT" dirty="0">
                <a:latin typeface="Arial" pitchFamily="34" charset="0"/>
                <a:ea typeface="Times New Roman" pitchFamily="18" charset="0"/>
                <a:cs typeface="Arial" pitchFamily="34" charset="0"/>
              </a:rPr>
              <a:t>= 1, ………., 103)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135924" y="1408916"/>
            <a:ext cx="683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Parametro usato per il confronto degli andamenti di rumore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46606" y="1358956"/>
            <a:ext cx="584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Analisi di cluster dei profili orari di rumore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56" y="1818167"/>
            <a:ext cx="4163908" cy="32817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719903" y="5231500"/>
            <a:ext cx="7839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Mediante una </a:t>
            </a:r>
            <a:r>
              <a:rPr lang="it-IT" i="1" dirty="0" smtClean="0">
                <a:latin typeface="Arial" pitchFamily="34" charset="0"/>
                <a:cs typeface="Arial" pitchFamily="34" charset="0"/>
              </a:rPr>
              <a:t>cluster </a:t>
            </a:r>
            <a:r>
              <a:rPr lang="it-IT" i="1" dirty="0" err="1" smtClean="0">
                <a:latin typeface="Arial" pitchFamily="34" charset="0"/>
                <a:cs typeface="Arial" pitchFamily="34" charset="0"/>
              </a:rPr>
              <a:t>analysis</a:t>
            </a:r>
            <a:r>
              <a:rPr lang="it-IT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otteniamo due raggruppamenti significativamente distinti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5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54236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Distribuzione delle diverse classi di strade (D, E, F) nei due cluster individuati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108274"/>
              </p:ext>
            </p:extLst>
          </p:nvPr>
        </p:nvGraphicFramePr>
        <p:xfrm>
          <a:off x="1917733" y="2098697"/>
          <a:ext cx="5308534" cy="2824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602"/>
                <a:gridCol w="1011233"/>
                <a:gridCol w="1011233"/>
                <a:gridCol w="1011233"/>
                <a:gridCol w="1011233"/>
              </a:tblGrid>
              <a:tr h="4035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Hourly</a:t>
                      </a:r>
                      <a:endParaRPr lang="it-IT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cluster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Road category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Total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35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E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F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035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6699"/>
                          </a:solidFill>
                          <a:effectLst/>
                        </a:rPr>
                        <a:t>Cluster 1</a:t>
                      </a:r>
                      <a:endParaRPr lang="it-IT" sz="1400" dirty="0">
                        <a:solidFill>
                          <a:srgbClr val="0066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7DD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5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12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39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56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35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(9%)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(21%)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(70%)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035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FF0000"/>
                          </a:solidFill>
                          <a:effectLst/>
                        </a:rPr>
                        <a:t>Cluster 2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7DD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20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13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37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35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(24%)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(54%)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(35%)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03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Total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9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32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52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93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59614" y="5224147"/>
            <a:ext cx="8127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Conferma che l’approccio al raggruppamento delle strade secondo la loro classificazione funzionale non fornisce risultati ben correlati ai reali andamenti acustici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9743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75410" y="5069827"/>
            <a:ext cx="7363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 smtClean="0"/>
              <a:t>Definizione</a:t>
            </a:r>
            <a:r>
              <a:rPr lang="en-GB" sz="1600" b="1" dirty="0" smtClean="0"/>
              <a:t> di un </a:t>
            </a:r>
            <a:r>
              <a:rPr lang="en-GB" sz="1600" b="1" dirty="0" err="1" smtClean="0"/>
              <a:t>parametro</a:t>
            </a:r>
            <a:r>
              <a:rPr lang="en-GB" sz="1600" b="1" dirty="0" smtClean="0"/>
              <a:t> non </a:t>
            </a:r>
            <a:r>
              <a:rPr lang="en-GB" sz="1600" b="1" dirty="0" err="1" smtClean="0"/>
              <a:t>acustico</a:t>
            </a:r>
            <a:r>
              <a:rPr lang="en-GB" sz="1600" b="1" dirty="0" smtClean="0"/>
              <a:t> (</a:t>
            </a:r>
            <a:r>
              <a:rPr lang="en-GB" sz="1600" b="1" dirty="0" err="1" smtClean="0"/>
              <a:t>funzione</a:t>
            </a:r>
            <a:r>
              <a:rPr lang="en-GB" sz="1600" b="1" dirty="0" smtClean="0"/>
              <a:t> di </a:t>
            </a:r>
            <a:r>
              <a:rPr lang="en-GB" sz="1600" b="1" dirty="0" err="1" smtClean="0"/>
              <a:t>flussi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veicolari</a:t>
            </a:r>
            <a:r>
              <a:rPr lang="en-GB" sz="1600" b="1" dirty="0" smtClean="0"/>
              <a:t>):</a:t>
            </a:r>
            <a:endParaRPr lang="it-IT" sz="1600" b="1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84"/>
          <a:stretch/>
        </p:blipFill>
        <p:spPr bwMode="auto">
          <a:xfrm>
            <a:off x="2987471" y="5613870"/>
            <a:ext cx="3009852" cy="37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007845" y="1473953"/>
            <a:ext cx="509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AGGREGAZIONE DEGLI ARCHI DI STRADE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51302" y="1969651"/>
            <a:ext cx="721156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it-IT" sz="1600" dirty="0" smtClean="0"/>
              <a:t>Gli archi dell’intera area pilota devono essere accorpati tra loro quando presentano un analogo andamento acustico.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15598" y="2804126"/>
            <a:ext cx="256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Una </a:t>
            </a:r>
            <a:r>
              <a:rPr lang="it-IT" i="1" dirty="0" smtClean="0"/>
              <a:t>mappa acustica base</a:t>
            </a:r>
            <a:endParaRPr lang="it-IT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556048" y="2804126"/>
            <a:ext cx="205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 gruppo di strade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51302" y="3422689"/>
            <a:ext cx="708414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it-IT" sz="1600" dirty="0" smtClean="0"/>
              <a:t>A partire dai risultati della cluster </a:t>
            </a:r>
            <a:r>
              <a:rPr lang="it-IT" sz="1600" dirty="0" err="1" smtClean="0"/>
              <a:t>analysis</a:t>
            </a:r>
            <a:r>
              <a:rPr lang="it-IT" sz="1600" dirty="0" smtClean="0"/>
              <a:t>, possiamo interpolare il comportamento acustico di ogni arco tra i due regimi.</a:t>
            </a:r>
            <a:endParaRPr lang="it-IT" sz="1600" dirty="0"/>
          </a:p>
        </p:txBody>
      </p:sp>
      <p:sp>
        <p:nvSpPr>
          <p:cNvPr id="9" name="Rettangolo 8"/>
          <p:cNvSpPr/>
          <p:nvPr/>
        </p:nvSpPr>
        <p:spPr>
          <a:xfrm>
            <a:off x="859287" y="4142950"/>
            <a:ext cx="6959201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dirty="0" err="1" smtClean="0"/>
              <a:t>Poichè</a:t>
            </a:r>
            <a:r>
              <a:rPr lang="en-US" sz="1600" dirty="0" smtClean="0"/>
              <a:t>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rumore</a:t>
            </a:r>
            <a:r>
              <a:rPr lang="en-US" sz="1600" dirty="0" smtClean="0"/>
              <a:t> da </a:t>
            </a:r>
            <a:r>
              <a:rPr lang="en-US" sz="1600" dirty="0" err="1" smtClean="0"/>
              <a:t>traffico</a:t>
            </a:r>
            <a:r>
              <a:rPr lang="en-US" sz="1600" dirty="0" smtClean="0"/>
              <a:t> non è </a:t>
            </a:r>
            <a:r>
              <a:rPr lang="en-US" sz="1600" dirty="0" err="1" smtClean="0"/>
              <a:t>noto</a:t>
            </a:r>
            <a:r>
              <a:rPr lang="en-US" sz="1600" dirty="0" smtClean="0"/>
              <a:t>, </a:t>
            </a:r>
            <a:r>
              <a:rPr lang="en-US" sz="1600" dirty="0" err="1" smtClean="0"/>
              <a:t>occorre</a:t>
            </a:r>
            <a:r>
              <a:rPr lang="en-US" sz="1600" dirty="0" smtClean="0"/>
              <a:t> </a:t>
            </a:r>
            <a:r>
              <a:rPr lang="en-US" sz="1600" dirty="0" err="1" smtClean="0"/>
              <a:t>considerare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corrispondenti</a:t>
            </a:r>
            <a:r>
              <a:rPr lang="en-US" sz="1600" dirty="0" smtClean="0"/>
              <a:t> </a:t>
            </a:r>
            <a:r>
              <a:rPr lang="en-US" sz="1600" dirty="0" err="1" smtClean="0"/>
              <a:t>valori</a:t>
            </a:r>
            <a:r>
              <a:rPr lang="en-US" sz="1600" dirty="0" smtClean="0"/>
              <a:t> di </a:t>
            </a:r>
            <a:r>
              <a:rPr lang="en-US" sz="1600" i="1" dirty="0" err="1" smtClean="0"/>
              <a:t>flusso</a:t>
            </a:r>
            <a:r>
              <a:rPr lang="en-US" sz="1600" i="1" dirty="0" smtClean="0"/>
              <a:t> di </a:t>
            </a:r>
            <a:r>
              <a:rPr lang="en-US" sz="1600" i="1" dirty="0" err="1" smtClean="0"/>
              <a:t>traffico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orario</a:t>
            </a:r>
            <a:r>
              <a:rPr lang="en-US" sz="1600" dirty="0" smtClean="0"/>
              <a:t>,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sono</a:t>
            </a:r>
            <a:r>
              <a:rPr lang="en-US" sz="1600" dirty="0" smtClean="0"/>
              <a:t> </a:t>
            </a:r>
            <a:r>
              <a:rPr lang="en-US" sz="1600" dirty="0" err="1" smtClean="0"/>
              <a:t>noti</a:t>
            </a:r>
            <a:r>
              <a:rPr lang="en-US" sz="1600" dirty="0" smtClean="0"/>
              <a:t> per </a:t>
            </a:r>
            <a:r>
              <a:rPr lang="en-US" sz="1600" dirty="0" err="1" smtClean="0"/>
              <a:t>ogni</a:t>
            </a:r>
            <a:r>
              <a:rPr lang="en-US" sz="1600" dirty="0" smtClean="0"/>
              <a:t> </a:t>
            </a:r>
            <a:r>
              <a:rPr lang="en-US" sz="1600" dirty="0" err="1" smtClean="0"/>
              <a:t>arco</a:t>
            </a:r>
            <a:r>
              <a:rPr lang="en-US" sz="1600" dirty="0" smtClean="0"/>
              <a:t> </a:t>
            </a:r>
            <a:r>
              <a:rPr lang="en-US" sz="1600" dirty="0" err="1" smtClean="0"/>
              <a:t>dell’area</a:t>
            </a:r>
            <a:endParaRPr lang="it-IT" sz="1600" dirty="0"/>
          </a:p>
        </p:txBody>
      </p:sp>
      <p:sp>
        <p:nvSpPr>
          <p:cNvPr id="10" name="Freccia a destra 9"/>
          <p:cNvSpPr/>
          <p:nvPr/>
        </p:nvSpPr>
        <p:spPr>
          <a:xfrm>
            <a:off x="3880463" y="2848541"/>
            <a:ext cx="483897" cy="280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0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4294</TotalTime>
  <Words>1354</Words>
  <Application>Microsoft Office PowerPoint</Application>
  <PresentationFormat>Presentazione su schermo (4:3)</PresentationFormat>
  <Paragraphs>410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Tema di Office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 ANGELINI</dc:creator>
  <cp:lastModifiedBy>gzambon</cp:lastModifiedBy>
  <cp:revision>289</cp:revision>
  <dcterms:created xsi:type="dcterms:W3CDTF">2015-04-08T10:33:11Z</dcterms:created>
  <dcterms:modified xsi:type="dcterms:W3CDTF">2016-07-08T10:23:02Z</dcterms:modified>
</cp:coreProperties>
</file>